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5" r:id="rId7"/>
    <p:sldId id="274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FDF13-8C19-4601-B644-44949B79A411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4BA96-76E1-41F8-B272-F45F92155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5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4BA96-76E1-41F8-B272-F45F921555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70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0277" y="-328722"/>
            <a:ext cx="11430000" cy="75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37" y="332656"/>
            <a:ext cx="14017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412777"/>
            <a:ext cx="8424936" cy="200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 Light" pitchFamily="34" charset="0"/>
                <a:ea typeface="Times New Roman"/>
                <a:cs typeface="Calibri Light" pitchFamily="34" charset="0"/>
              </a:rPr>
              <a:t>Игры на обогащение и активизацию словарного запаса у детей дошкольного возраста</a:t>
            </a:r>
            <a:endParaRPr lang="ru-RU" sz="3600" b="1" dirty="0">
              <a:solidFill>
                <a:srgbClr val="FF0000"/>
              </a:solidFill>
              <a:latin typeface="Calibri Light" pitchFamily="34" charset="0"/>
              <a:ea typeface="Calibri"/>
              <a:cs typeface="Calibri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284984"/>
            <a:ext cx="4355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Подготовила </a:t>
            </a:r>
          </a:p>
          <a:p>
            <a:pPr lvl="0" algn="r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учитель-логопед </a:t>
            </a:r>
            <a:r>
              <a:rPr lang="ru-RU" sz="2000" b="1" dirty="0" smtClean="0">
                <a:solidFill>
                  <a:srgbClr val="002060"/>
                </a:solidFill>
              </a:rPr>
              <a:t>первой </a:t>
            </a:r>
            <a:r>
              <a:rPr lang="ru-RU" sz="2000" b="1" dirty="0" smtClean="0">
                <a:solidFill>
                  <a:srgbClr val="002060"/>
                </a:solidFill>
              </a:rPr>
              <a:t>категории </a:t>
            </a:r>
          </a:p>
          <a:p>
            <a:pPr lvl="0" algn="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Дегтярева Ксения Александровна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77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73616" cy="302433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не использует </a:t>
            </a:r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других инструментов, кроме речи. 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Словесные </a:t>
            </a:r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игры построены на словах и действиях играющих. В таких играх дети учатся на имеющиеся представления о предметах, углублять знания о них, так как в этих играх требуется использовать приобретённые ранее знания в новых связях, в новых обстоятельствах.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134" y="5084043"/>
            <a:ext cx="2595711" cy="173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3240360" cy="17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179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</a:rPr>
              <a:t>Словесные игры можно объединить в четыре основные группы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</a:t>
            </a:r>
            <a:r>
              <a:rPr lang="ru-RU" sz="2200" b="1" dirty="0" smtClean="0">
                <a:solidFill>
                  <a:srgbClr val="7030A0"/>
                </a:solidFill>
              </a:rPr>
              <a:t>1</a:t>
            </a:r>
            <a:r>
              <a:rPr lang="ru-RU" sz="2200" b="1" dirty="0">
                <a:solidFill>
                  <a:srgbClr val="7030A0"/>
                </a:solidFill>
              </a:rPr>
              <a:t>. Игры, формирующие умение выделять главные признаки предметов, например, </a:t>
            </a:r>
            <a:r>
              <a:rPr lang="ru-RU" sz="2200" b="1" dirty="0" smtClean="0">
                <a:solidFill>
                  <a:srgbClr val="7030A0"/>
                </a:solidFill>
              </a:rPr>
              <a:t>д/и </a:t>
            </a:r>
            <a:r>
              <a:rPr lang="ru-RU" sz="2200" b="1" dirty="0">
                <a:solidFill>
                  <a:srgbClr val="7030A0"/>
                </a:solidFill>
              </a:rPr>
              <a:t>«Отгадай-ка». Дети упражняются в описании предмета по представлению (по темам: транспорт, овощи, фрукты, профессии). В этих играх воспитывается находчивость, сообразительность, выдержка, развивается связная речь</a:t>
            </a:r>
            <a:r>
              <a:rPr lang="ru-RU" sz="2200" b="1" dirty="0" smtClean="0">
                <a:solidFill>
                  <a:srgbClr val="7030A0"/>
                </a:solidFill>
              </a:rPr>
              <a:t>.</a:t>
            </a:r>
            <a:r>
              <a:rPr lang="ru-RU" sz="2200" b="1" dirty="0">
                <a:solidFill>
                  <a:srgbClr val="7030A0"/>
                </a:solidFill>
              </a:rPr>
              <a:t/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2</a:t>
            </a:r>
            <a:r>
              <a:rPr lang="ru-RU" sz="2200" b="1" dirty="0">
                <a:solidFill>
                  <a:srgbClr val="7030A0"/>
                </a:solidFill>
              </a:rPr>
              <a:t>. Игры, для развития умения сравнивать, например, «Кто больше заметит небылиц». В этой игре развивается умение отличать реальное от выдуманного. Еще можно использовать игры «Похож не похож», </a:t>
            </a: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«</a:t>
            </a:r>
            <a:r>
              <a:rPr lang="ru-RU" sz="2200" b="1" dirty="0">
                <a:solidFill>
                  <a:srgbClr val="7030A0"/>
                </a:solidFill>
              </a:rPr>
              <a:t>А если </a:t>
            </a:r>
            <a:r>
              <a:rPr lang="ru-RU" sz="2200" b="1" dirty="0" smtClean="0">
                <a:solidFill>
                  <a:srgbClr val="7030A0"/>
                </a:solidFill>
              </a:rPr>
              <a:t>бы… »</a:t>
            </a:r>
            <a:r>
              <a:rPr lang="ru-RU" sz="2200" b="1" dirty="0">
                <a:solidFill>
                  <a:srgbClr val="7030A0"/>
                </a:solidFill>
              </a:rPr>
              <a:t/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3. </a:t>
            </a:r>
            <a:r>
              <a:rPr lang="ru-RU" sz="2200" b="1" dirty="0">
                <a:solidFill>
                  <a:srgbClr val="7030A0"/>
                </a:solidFill>
              </a:rPr>
              <a:t>Игры, развивающие умение обобщать и классифицировать предметы. Например: «Кому что нужно», «Назови одним словом», «Назови три предмета»: развивается умение классифицировать предметы по определенному признаку, развивается мышление, речь, смекалка</a:t>
            </a:r>
            <a:r>
              <a:rPr lang="ru-RU" sz="2200" b="1" dirty="0" smtClean="0">
                <a:solidFill>
                  <a:srgbClr val="7030A0"/>
                </a:solidFill>
              </a:rPr>
              <a:t>.</a:t>
            </a:r>
            <a:r>
              <a:rPr lang="ru-RU" sz="2200" b="1" dirty="0">
                <a:solidFill>
                  <a:srgbClr val="7030A0"/>
                </a:solidFill>
              </a:rPr>
              <a:t/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4</a:t>
            </a:r>
            <a:r>
              <a:rPr lang="ru-RU" sz="2200" b="1" dirty="0">
                <a:solidFill>
                  <a:srgbClr val="7030A0"/>
                </a:solidFill>
              </a:rPr>
              <a:t>. Игры на внимание, сообразительность, быстроту мышления: д/и «</a:t>
            </a:r>
            <a:r>
              <a:rPr lang="ru-RU" sz="2200" b="1" dirty="0" smtClean="0">
                <a:solidFill>
                  <a:srgbClr val="7030A0"/>
                </a:solidFill>
              </a:rPr>
              <a:t>Испорченный </a:t>
            </a:r>
            <a:r>
              <a:rPr lang="ru-RU" sz="2200" b="1" dirty="0">
                <a:solidFill>
                  <a:srgbClr val="7030A0"/>
                </a:solidFill>
              </a:rPr>
              <a:t>телефон», «Летает – не летает», «Краски», «Черное и белое не называть». В этих играх воспитывается внимание, быстрота мышления, выдержка.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44711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indent="228600" algn="l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</a:rPr>
              <a:t>Словесные </a:t>
            </a:r>
            <a:r>
              <a:rPr lang="ru-RU" b="1" dirty="0" smtClean="0">
                <a:solidFill>
                  <a:srgbClr val="FF0000"/>
                </a:solidFill>
              </a:rPr>
              <a:t>дидактические игры: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«Я </a:t>
            </a:r>
            <a:r>
              <a:rPr lang="ru-RU" sz="2800" b="1" i="1" dirty="0">
                <a:solidFill>
                  <a:srgbClr val="FF0000"/>
                </a:solidFill>
                <a:ea typeface="Calibri"/>
                <a:cs typeface="Times New Roman"/>
              </a:rPr>
              <a:t>знаю пять…»</a:t>
            </a:r>
            <a:r>
              <a:rPr lang="ru-RU" sz="2800" b="1" dirty="0">
                <a:solidFill>
                  <a:srgbClr val="7030A0"/>
                </a:solidFill>
                <a:ea typeface="Calibri"/>
                <a:cs typeface="Times New Roman"/>
              </a:rPr>
              <a:t> - предложите ребенку вспомнить и назвать пять названий игрушек, предметов одежды, обуви, посуды, мебели, овощей, фруктов, </a:t>
            </a:r>
            <a:r>
              <a:rPr lang="ru-RU" sz="2800" b="1" dirty="0" smtClean="0">
                <a:solidFill>
                  <a:srgbClr val="7030A0"/>
                </a:solidFill>
                <a:ea typeface="Calibri"/>
                <a:cs typeface="Times New Roman"/>
              </a:rPr>
              <a:t>животных… </a:t>
            </a:r>
            <a:r>
              <a:rPr lang="ru-RU" sz="2800" b="1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FF0000"/>
                </a:solidFill>
                <a:ea typeface="Calibri"/>
                <a:cs typeface="Times New Roman"/>
              </a:rPr>
              <a:t>«Назови части» </a:t>
            </a:r>
            <a:r>
              <a:rPr lang="ru-RU" sz="2800" b="1" dirty="0">
                <a:solidFill>
                  <a:srgbClr val="7030A0"/>
                </a:solidFill>
                <a:ea typeface="Calibri"/>
                <a:cs typeface="Times New Roman"/>
              </a:rPr>
              <a:t>- вспоминаем и называем части тела (голова, руки, ноги, живот, спина, грудь, части лица (лоб, нос, рот, глаза, щеки, подбородок; для детей 6 лет - ноздри, брови, ресницы, части </a:t>
            </a:r>
            <a:r>
              <a:rPr lang="ru-RU" sz="2800" b="1" dirty="0" smtClean="0">
                <a:solidFill>
                  <a:srgbClr val="7030A0"/>
                </a:solidFill>
                <a:ea typeface="Calibri"/>
                <a:cs typeface="Times New Roman"/>
              </a:rPr>
              <a:t>мебели…)</a:t>
            </a:r>
            <a:br>
              <a:rPr lang="ru-RU" sz="2800" b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rgbClr val="FF0000"/>
                </a:solidFill>
                <a:ea typeface="Times New Roman"/>
              </a:rPr>
              <a:t>«Назови </a:t>
            </a:r>
            <a:r>
              <a:rPr lang="ru-RU" sz="2800" b="1" i="1" dirty="0">
                <a:solidFill>
                  <a:srgbClr val="FF0000"/>
                </a:solidFill>
                <a:ea typeface="Times New Roman"/>
              </a:rPr>
              <a:t>одним словом»</a:t>
            </a:r>
            <a:r>
              <a:rPr lang="ru-RU" sz="2800" dirty="0">
                <a:solidFill>
                  <a:srgbClr val="111111"/>
                </a:solidFill>
                <a:ea typeface="Times New Roman"/>
              </a:rPr>
              <a:t> </a:t>
            </a:r>
            <a:r>
              <a:rPr lang="ru-RU" sz="2800" dirty="0">
                <a:solidFill>
                  <a:srgbClr val="7030A0"/>
                </a:solidFill>
                <a:ea typeface="Times New Roman"/>
              </a:rPr>
              <a:t>- 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игра, позволяющая развивать и закреплять способность обобщать. Для младших детей лучше использовать картинки: несколько предметов игрушек, одежды, обуви. Детям постарше можно давать словесные 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инструкции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: «Как назвать одним словом- кровать, диван, стол? Комар, пчела, стрекоза - это…?</a:t>
            </a:r>
            <a:r>
              <a:rPr lang="ru-RU" sz="2400" b="1" dirty="0">
                <a:solidFill>
                  <a:srgbClr val="7030A0"/>
                </a:solidFill>
                <a:ea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ea typeface="Times New Roman"/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indent="228600" algn="l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>
                <a:solidFill>
                  <a:srgbClr val="FF0000"/>
                </a:solidFill>
                <a:ea typeface="Times New Roman"/>
              </a:rPr>
              <a:t>«Скажи наоборот</a:t>
            </a:r>
            <a:r>
              <a:rPr lang="ru-RU" sz="2700" b="1" i="1" dirty="0" smtClean="0">
                <a:solidFill>
                  <a:srgbClr val="FF0000"/>
                </a:solidFill>
                <a:ea typeface="Times New Roman"/>
              </a:rPr>
              <a:t>» </a:t>
            </a:r>
            <a:r>
              <a:rPr lang="ru-RU" sz="2700" dirty="0" smtClean="0">
                <a:solidFill>
                  <a:srgbClr val="111111"/>
                </a:solidFill>
                <a:ea typeface="Times New Roman"/>
              </a:rPr>
              <a:t>- </a:t>
            </a:r>
            <a:r>
              <a:rPr lang="ru-RU" sz="2700" b="1" dirty="0">
                <a:solidFill>
                  <a:srgbClr val="7030A0"/>
                </a:solidFill>
                <a:ea typeface="Times New Roman"/>
              </a:rPr>
              <a:t>учим ребенка подбирать слова - антонимы и образовывать пары: друг - враг, тишина - шум, легкий - тяжелый, длинный -короткий, далеко - близко, весело - грустно.</a:t>
            </a:r>
            <a:br>
              <a:rPr lang="ru-RU" sz="2700" b="1" dirty="0">
                <a:solidFill>
                  <a:srgbClr val="7030A0"/>
                </a:solidFill>
                <a:ea typeface="Times New Roman"/>
              </a:rPr>
            </a:br>
            <a:r>
              <a:rPr lang="ru-RU" sz="2800" b="1" i="1" dirty="0">
                <a:solidFill>
                  <a:srgbClr val="FF0000"/>
                </a:solidFill>
                <a:ea typeface="Times New Roman"/>
              </a:rPr>
              <a:t>«Кто что делает?»</a:t>
            </a:r>
            <a:r>
              <a:rPr lang="ru-RU" sz="2800" dirty="0">
                <a:solidFill>
                  <a:srgbClr val="111111"/>
                </a:solidFill>
                <a:ea typeface="Times New Roman"/>
              </a:rPr>
              <a:t> 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- развиваем глагольный словарь. Малышам можно задавать вопросы по картинкам: 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«Что делает птичка?»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 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(сидит, летит, поет)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. Для детей 5-6 лет предлагаются инструкции без зрительной опоры, но чтобы облегчить задание, предлагайте ребенку образец: 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«Заяц скачет, прячется, грызет. А что делает рыба?»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 (</a:t>
            </a:r>
            <a:r>
              <a:rPr lang="ru-RU" sz="2800" b="1" i="1" dirty="0">
                <a:solidFill>
                  <a:srgbClr val="7030A0"/>
                </a:solidFill>
                <a:ea typeface="Times New Roman"/>
              </a:rPr>
              <a:t>«Как подают голоса животные?»</a:t>
            </a:r>
            <a:r>
              <a:rPr lang="ru-RU" sz="2800" b="1" dirty="0">
                <a:solidFill>
                  <a:srgbClr val="7030A0"/>
                </a:solidFill>
                <a:ea typeface="Times New Roman"/>
              </a:rPr>
              <a:t>). Так же предложите ребенку вспомнить, какие трудовые действия совершают представители разных профессий.</a:t>
            </a:r>
            <a:r>
              <a:rPr lang="ru-RU" sz="2400" b="1" dirty="0">
                <a:solidFill>
                  <a:srgbClr val="7030A0"/>
                </a:solidFill>
                <a:ea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ea typeface="Times New Roman"/>
              </a:rPr>
            </a:br>
            <a:endParaRPr lang="ru-RU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5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Методическая рекомендация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«Как правильно организовать и провести дидактическую игру»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Организация дидактических игр педагогом осуществляется в трех основных направлениях: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- </a:t>
            </a:r>
            <a:r>
              <a:rPr lang="ru-RU" sz="4000" b="1" i="1" dirty="0" smtClean="0">
                <a:solidFill>
                  <a:srgbClr val="7030A0"/>
                </a:solidFill>
              </a:rPr>
              <a:t>подготовка </a:t>
            </a:r>
            <a:r>
              <a:rPr lang="ru-RU" sz="4000" b="1" i="1" dirty="0">
                <a:solidFill>
                  <a:srgbClr val="7030A0"/>
                </a:solidFill>
              </a:rPr>
              <a:t>к проведению дидактической игры,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- </a:t>
            </a:r>
            <a:r>
              <a:rPr lang="ru-RU" sz="4000" b="1" i="1" dirty="0" smtClean="0">
                <a:solidFill>
                  <a:srgbClr val="7030A0"/>
                </a:solidFill>
              </a:rPr>
              <a:t>проведение </a:t>
            </a:r>
            <a:r>
              <a:rPr lang="ru-RU" sz="4000" b="1" i="1" dirty="0">
                <a:solidFill>
                  <a:srgbClr val="7030A0"/>
                </a:solidFill>
              </a:rPr>
              <a:t>дидактической игры,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- </a:t>
            </a:r>
            <a:r>
              <a:rPr lang="ru-RU" sz="4000" b="1" i="1" dirty="0" smtClean="0">
                <a:solidFill>
                  <a:srgbClr val="7030A0"/>
                </a:solidFill>
              </a:rPr>
              <a:t>анализ </a:t>
            </a:r>
            <a:r>
              <a:rPr lang="ru-RU" sz="4000" b="1" i="1" dirty="0">
                <a:solidFill>
                  <a:srgbClr val="7030A0"/>
                </a:solidFill>
              </a:rPr>
              <a:t>дидактической игры.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2310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-8674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</a:rPr>
              <a:t>В подготовку к проведению дидактической игры входят:</a:t>
            </a:r>
            <a:r>
              <a:rPr lang="ru-RU" sz="4000" dirty="0">
                <a:solidFill>
                  <a:srgbClr val="000000"/>
                </a:solidFill>
              </a:rPr>
              <a:t/>
            </a:r>
            <a:br>
              <a:rPr lang="ru-RU" sz="4000" dirty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отбор </a:t>
            </a:r>
            <a:r>
              <a:rPr lang="ru-RU" sz="2800" b="1" dirty="0">
                <a:solidFill>
                  <a:srgbClr val="7030A0"/>
                </a:solidFill>
              </a:rPr>
              <a:t>игры в соответствии с задачами воспитания и обучения;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определение </a:t>
            </a:r>
            <a:r>
              <a:rPr lang="ru-RU" sz="2800" b="1" dirty="0">
                <a:solidFill>
                  <a:srgbClr val="7030A0"/>
                </a:solidFill>
              </a:rPr>
              <a:t>наиболее удобного времени проведения дидактической игры;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выбор </a:t>
            </a:r>
            <a:r>
              <a:rPr lang="ru-RU" sz="2800" b="1" dirty="0">
                <a:solidFill>
                  <a:srgbClr val="7030A0"/>
                </a:solidFill>
              </a:rPr>
              <a:t>места для игры, где дети могут спокойно играть, не мешать другим;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подготовка </a:t>
            </a:r>
            <a:r>
              <a:rPr lang="ru-RU" sz="2800" b="1" dirty="0">
                <a:solidFill>
                  <a:srgbClr val="7030A0"/>
                </a:solidFill>
              </a:rPr>
              <a:t>необходимого дидактического материала для выбранной игры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подготовка </a:t>
            </a:r>
            <a:r>
              <a:rPr lang="ru-RU" sz="2800" b="1" dirty="0">
                <a:solidFill>
                  <a:srgbClr val="7030A0"/>
                </a:solidFill>
              </a:rPr>
              <a:t>к игре детей: </a:t>
            </a:r>
            <a:r>
              <a:rPr lang="ru-RU" sz="2800" b="1" dirty="0" smtClean="0">
                <a:solidFill>
                  <a:srgbClr val="7030A0"/>
                </a:solidFill>
              </a:rPr>
              <a:t>обогащение словаря детей новыми  понятиями, знаниями</a:t>
            </a:r>
            <a:r>
              <a:rPr lang="ru-RU" sz="2800" b="1" dirty="0">
                <a:solidFill>
                  <a:srgbClr val="7030A0"/>
                </a:solidFill>
              </a:rPr>
              <a:t>, представлениями о предметах, необходимыми для решения игровой задачи.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89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35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-99392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7524328" cy="1008112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«Скажи </a:t>
            </a: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что-нибудь. Я хочу тебя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увидеть»</a:t>
            </a: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Сократ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Во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все времена огромное внимание уделялось развитию речи. Мысли о необходимости развития речи у детей содержатся в трудах многих известных педагогов, писателей, философов, таких как Сократ и Платон, К. Д. Ушинский, В.В. Виноградов и другие. И сейчас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проблема развития речи у детей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остаётся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актуальной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    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Обследование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речи детей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 выявило 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недостаточное количество обобщающих слов (овощи, мебель, одежда и т.д.). Дети называют небольшое количество слов в каждой группе предметов: некоторые дети называют два-три наименования овощей, а назвать насекомых, 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рыб, деревья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затрудняются. П</a:t>
            </a:r>
            <a:r>
              <a:rPr lang="ru-RU" sz="2400" b="1" i="1" dirty="0" smtClean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рактика показывает, </a:t>
            </a:r>
            <a:r>
              <a:rPr lang="ru-RU" sz="2400" b="1" i="1" dirty="0">
                <a:solidFill>
                  <a:srgbClr val="7030A0"/>
                </a:solidFill>
                <a:latin typeface="+mj-lt"/>
                <a:ea typeface="Calibri"/>
                <a:cs typeface="Times New Roman" pitchFamily="18" charset="0"/>
              </a:rPr>
              <a:t>что словарь дошкольника обогащается преимущественно в процессе игры.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7030A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74665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Проблемы:</a:t>
            </a: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односложная, состоящая из простых предложений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речь;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несформированность грамматического строя речи 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нарушение звукопроизношения;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бедная диалогическая речь;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трудности в построении монологов;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отсутствие логического обоснования своих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утверждений и выводов;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отсутствие навыков культуры речи;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• плохая дикция.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10147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дидактическая игра?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• Дидактическая игра – такая деятельность, смысл и цель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которой дать детям определенные знания и навыки,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развитие умственных способностей.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• Дидактическая игра - это одно из средств обучения детей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дошкольного возраста. Она дает возможность осуществлять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задачи воспитания и обучения через доступную и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привлекательную для детей форму деятельности.</a:t>
            </a:r>
            <a:b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• Дидактическая игра – это специально созданная </a:t>
            </a:r>
            <a:r>
              <a:rPr lang="ru-RU" sz="3100" b="1" dirty="0" smtClean="0">
                <a:solidFill>
                  <a:srgbClr val="7030A0"/>
                </a:solidFill>
                <a:cs typeface="Times New Roman" pitchFamily="18" charset="0"/>
              </a:rPr>
              <a:t>игра, выполняющая </a:t>
            </a: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определенную дидактическую </a:t>
            </a:r>
            <a:r>
              <a:rPr lang="ru-RU" sz="3100" b="1" dirty="0" smtClean="0">
                <a:solidFill>
                  <a:srgbClr val="7030A0"/>
                </a:solidFill>
                <a:cs typeface="Times New Roman" pitchFamily="18" charset="0"/>
              </a:rPr>
              <a:t>задачу, скрытую </a:t>
            </a: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от ребёнка в игровой ситуации за </a:t>
            </a:r>
            <a:r>
              <a:rPr lang="ru-RU" sz="3100" b="1" dirty="0" smtClean="0">
                <a:solidFill>
                  <a:srgbClr val="7030A0"/>
                </a:solidFill>
                <a:cs typeface="Times New Roman" pitchFamily="18" charset="0"/>
              </a:rPr>
              <a:t>игровыми действиями</a:t>
            </a:r>
            <a:r>
              <a:rPr lang="ru-RU" sz="3100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0350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Игры с предметами</a:t>
            </a:r>
            <a:r>
              <a:rPr lang="ru-RU" sz="2000" b="1" dirty="0">
                <a:solidFill>
                  <a:srgbClr val="333333"/>
                </a:solidFill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Игры с предметами – здесь используются игрушки,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любые подручные предметы.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Цель – научить ребенка связывать слово с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определенным объектом, показать (и рассказать),</a:t>
            </a:r>
            <a:b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какие функции он может выполнять.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810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2669282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022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«Дочки – матери»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333751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9460"/>
            <a:ext cx="3112458" cy="2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079" y="1049461"/>
            <a:ext cx="3847435" cy="2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523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0313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694" y="4005064"/>
            <a:ext cx="3024336" cy="25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614" y="960313"/>
            <a:ext cx="2908714" cy="28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80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4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природным материалом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96366" cy="22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572" y="1196752"/>
            <a:ext cx="3034619" cy="22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33846"/>
            <a:ext cx="3240360" cy="24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59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84" y="-12125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2132856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проводятся с использованием специально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отпечатанного материала, картинок, надписей, схем</a:t>
            </a:r>
            <a:r>
              <a:rPr lang="ru-RU" sz="20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3550"/>
            <a:ext cx="1362463" cy="197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82" b="11576"/>
          <a:stretch/>
        </p:blipFill>
        <p:spPr bwMode="auto">
          <a:xfrm>
            <a:off x="5868144" y="2091753"/>
            <a:ext cx="3150460" cy="242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835" y="2105871"/>
            <a:ext cx="1944216" cy="251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5852"/>
            <a:ext cx="232169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355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374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233</Words>
  <Application>Microsoft Office PowerPoint</Application>
  <PresentationFormat>Экран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«Скажи что-нибудь. Я хочу тебя увидеть» Сократ</vt:lpstr>
      <vt:lpstr>Проблемы: • односложная, состоящая из простых предложений речь; • несформированность грамматического строя речи ; • нарушение звукопроизношения; • бедная диалогическая речь; • трудности в построении монологов; • отсутствие логического обоснования своих утверждений и выводов; • отсутствие навыков культуры речи; • плохая дикция.</vt:lpstr>
      <vt:lpstr>Что такое дидактическая игра? • Дидактическая игра – такая деятельность, смысл и цель которой дать детям определенные знания и навыки, развитие умственных способностей. • Дидактическая игра - это одно из средств обучения детей дошкольного возраста. Она дает возможность осуществлять задачи воспитания и обучения через доступную и привлекательную для детей форму деятельности. • Дидактическая игра – это специально созданная игра, выполняющая определенную дидактическую задачу, скрытую от ребёнка в игровой ситуации за игровыми действиями.</vt:lpstr>
      <vt:lpstr>Игры с предметами Игры с предметами – здесь используются игрушки, любые подручные предметы. Цель – научить ребенка связывать слово с определенным объектом, показать (и рассказать), какие функции он может выполнять.</vt:lpstr>
      <vt:lpstr>«Дочки – матери» </vt:lpstr>
      <vt:lpstr>«Волшебный мешочек» </vt:lpstr>
      <vt:lpstr>Игры с природным материалом </vt:lpstr>
      <vt:lpstr> Настольные игры – проводятся с использованием специально отпечатанного материала, картинок, надписей, схем.</vt:lpstr>
      <vt:lpstr>Словесные игры – не использует других инструментов, кроме речи.  Словесные игры построены на словах и действиях играющих. В таких играх дети учатся на имеющиеся представления о предметах, углублять знания о них, так как в этих играх требуется использовать приобретённые ранее знания в новых связях, в новых обстоятельствах. </vt:lpstr>
      <vt:lpstr>Словесные игры можно объединить в четыре основные группы:       1. Игры, формирующие умение выделять главные признаки предметов, например, д/и «Отгадай-ка». Дети упражняются в описании предмета по представлению (по темам: транспорт, овощи, фрукты, профессии). В этих играх воспитывается находчивость, сообразительность, выдержка, развивается связная речь.       2. Игры, для развития умения сравнивать, например, «Кто больше заметит небылиц». В этой игре развивается умение отличать реальное от выдуманного. Еще можно использовать игры «Похож не похож»,  «А если бы… »       3. Игры, развивающие умение обобщать и классифицировать предметы. Например: «Кому что нужно», «Назови одним словом», «Назови три предмета»: развивается умение классифицировать предметы по определенному признаку, развивается мышление, речь, смекалка.      4. Игры на внимание, сообразительность, быстроту мышления: д/и «Испорченный телефон», «Летает – не летает», «Краски», «Черное и белое не называть». В этих играх воспитывается внимание, быстрота мышления, выдержка.</vt:lpstr>
      <vt:lpstr>Словесные дидактические игры: «Я знаю пять…» - предложите ребенку вспомнить и назвать пять названий игрушек, предметов одежды, обуви, посуды, мебели, овощей, фруктов, животных…  «Назови части» - вспоминаем и называем части тела (голова, руки, ноги, живот, спина, грудь, части лица (лоб, нос, рот, глаза, щеки, подбородок; для детей 6 лет - ноздри, брови, ресницы, части мебели…) «Назови одним словом» - игра, позволяющая развивать и закреплять способность обобщать. Для младших детей лучше использовать картинки: несколько предметов игрушек, одежды, обуви. Детям постарше можно давать словесные инструкции: «Как назвать одним словом- кровать, диван, стол? Комар, пчела, стрекоза - это…? </vt:lpstr>
      <vt:lpstr>«Скажи наоборот» - учим ребенка подбирать слова - антонимы и образовывать пары: друг - враг, тишина - шум, легкий - тяжелый, длинный -короткий, далеко - близко, весело - грустно. «Кто что делает?» - развиваем глагольный словарь. Малышам можно задавать вопросы по картинкам: «Что делает птичка?» (сидит, летит, поет). Для детей 5-6 лет предлагаются инструкции без зрительной опоры, но чтобы облегчить задание, предлагайте ребенку образец: «Заяц скачет, прячется, грызет. А что делает рыба?» («Как подают голоса животные?»). Так же предложите ребенку вспомнить, какие трудовые действия совершают представители разных профессий. </vt:lpstr>
      <vt:lpstr>Методическая рекомендация «Как правильно организовать и провести дидактическую игру» Организация дидактических игр педагогом осуществляется в трех основных направлениях: - подготовка к проведению дидактической игры, - проведение дидактической игры, - анализ дидактической игры.  </vt:lpstr>
      <vt:lpstr>В подготовку к проведению дидактической игры входят: - отбор игры в соответствии с задачами воспитания и обучения; - определение наиболее удобного времени проведения дидактической игры; - выбор места для игры, где дети могут спокойно играть, не мешать другим; - подготовка необходимого дидактического материала для выбранной игры; - подготовка к игре детей: обогащение словаря детей новыми  понятиями, знаниями, представлениями о предметах, необходимыми для решения игровой задачи.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Lenie</dc:creator>
  <cp:lastModifiedBy>1</cp:lastModifiedBy>
  <cp:revision>15</cp:revision>
  <dcterms:created xsi:type="dcterms:W3CDTF">2023-06-05T13:29:37Z</dcterms:created>
  <dcterms:modified xsi:type="dcterms:W3CDTF">2025-03-04T11:01:27Z</dcterms:modified>
</cp:coreProperties>
</file>