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75" r:id="rId7"/>
    <p:sldId id="274" r:id="rId8"/>
    <p:sldId id="276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9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AFDF13-8C19-4601-B644-44949B79A411}" type="datetimeFigureOut">
              <a:rPr lang="ru-RU" smtClean="0"/>
              <a:pPr/>
              <a:t>04.03.2025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A4BA96-76E1-41F8-B272-F45F921555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49523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A4BA96-76E1-41F8-B272-F45F92155507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287095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160277" y="-328722"/>
            <a:ext cx="11430000" cy="7515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259632" y="332656"/>
            <a:ext cx="777686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ru-RU" sz="1200" b="1" dirty="0">
              <a:solidFill>
                <a:srgbClr val="002060"/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84237" y="332656"/>
            <a:ext cx="1401763" cy="145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23528" y="1412777"/>
            <a:ext cx="8424936" cy="20036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1500"/>
              </a:spcBef>
              <a:spcAft>
                <a:spcPts val="750"/>
              </a:spcAft>
            </a:pPr>
            <a:r>
              <a:rPr lang="ru-RU" sz="3600" b="1" dirty="0" smtClean="0">
                <a:solidFill>
                  <a:srgbClr val="FF0000"/>
                </a:solidFill>
                <a:latin typeface="Calibri Light" pitchFamily="34" charset="0"/>
                <a:ea typeface="Times New Roman"/>
                <a:cs typeface="Calibri Light" pitchFamily="34" charset="0"/>
              </a:rPr>
              <a:t>Игры на обогащение и активизацию словарного запаса у детей дошкольного возраста</a:t>
            </a:r>
            <a:endParaRPr lang="ru-RU" sz="3600" b="1" dirty="0">
              <a:solidFill>
                <a:srgbClr val="FF0000"/>
              </a:solidFill>
              <a:latin typeface="Calibri Light" pitchFamily="34" charset="0"/>
              <a:ea typeface="Calibri"/>
              <a:cs typeface="Calibri Light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788024" y="3284984"/>
            <a:ext cx="4355976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spcBef>
                <a:spcPct val="20000"/>
              </a:spcBef>
            </a:pPr>
            <a:r>
              <a:rPr lang="ru-RU" sz="2000" b="1" dirty="0">
                <a:solidFill>
                  <a:srgbClr val="002060"/>
                </a:solidFill>
              </a:rPr>
              <a:t>Подготовила </a:t>
            </a:r>
          </a:p>
          <a:p>
            <a:pPr lvl="0" algn="r">
              <a:spcBef>
                <a:spcPct val="20000"/>
              </a:spcBef>
            </a:pPr>
            <a:r>
              <a:rPr lang="ru-RU" sz="2000" b="1" dirty="0">
                <a:solidFill>
                  <a:srgbClr val="002060"/>
                </a:solidFill>
              </a:rPr>
              <a:t>учитель-логопед </a:t>
            </a:r>
            <a:r>
              <a:rPr lang="ru-RU" sz="2000" b="1" dirty="0" smtClean="0">
                <a:solidFill>
                  <a:srgbClr val="002060"/>
                </a:solidFill>
              </a:rPr>
              <a:t>первой </a:t>
            </a:r>
            <a:r>
              <a:rPr lang="ru-RU" sz="2000" b="1" dirty="0" smtClean="0">
                <a:solidFill>
                  <a:srgbClr val="002060"/>
                </a:solidFill>
              </a:rPr>
              <a:t>категории </a:t>
            </a:r>
          </a:p>
          <a:p>
            <a:pPr lvl="0" algn="r">
              <a:spcBef>
                <a:spcPct val="20000"/>
              </a:spcBef>
            </a:pPr>
            <a:r>
              <a:rPr lang="ru-RU" sz="2000" b="1" dirty="0" smtClean="0">
                <a:solidFill>
                  <a:srgbClr val="002060"/>
                </a:solidFill>
              </a:rPr>
              <a:t>Дегтярева Ксения Александровна</a:t>
            </a:r>
            <a:endParaRPr lang="ru-RU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157761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5494" y="0"/>
            <a:ext cx="918335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373616" cy="3024336"/>
          </a:xfrm>
        </p:spPr>
        <p:txBody>
          <a:bodyPr>
            <a:normAutofit/>
          </a:bodyPr>
          <a:lstStyle/>
          <a:p>
            <a:pPr algn="l"/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Словесные игры</a:t>
            </a:r>
            <a:r>
              <a:rPr lang="ru-RU" sz="2000" b="1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b="1" dirty="0" smtClean="0">
                <a:solidFill>
                  <a:srgbClr val="7030A0"/>
                </a:solidFill>
                <a:cs typeface="Times New Roman" pitchFamily="18" charset="0"/>
              </a:rPr>
              <a:t>не использует </a:t>
            </a:r>
            <a:r>
              <a:rPr lang="ru-RU" sz="2400" b="1" dirty="0">
                <a:solidFill>
                  <a:srgbClr val="7030A0"/>
                </a:solidFill>
                <a:cs typeface="Times New Roman" pitchFamily="18" charset="0"/>
              </a:rPr>
              <a:t>других инструментов, кроме речи. </a:t>
            </a:r>
            <a:r>
              <a:rPr lang="ru-RU" sz="2400" b="1" dirty="0" smtClean="0">
                <a:solidFill>
                  <a:srgbClr val="7030A0"/>
                </a:solidFill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7030A0"/>
                </a:solidFill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7030A0"/>
                </a:solidFill>
                <a:cs typeface="Times New Roman" pitchFamily="18" charset="0"/>
              </a:rPr>
              <a:t>Словесные </a:t>
            </a:r>
            <a:r>
              <a:rPr lang="ru-RU" sz="2400" b="1" dirty="0">
                <a:solidFill>
                  <a:srgbClr val="7030A0"/>
                </a:solidFill>
                <a:cs typeface="Times New Roman" pitchFamily="18" charset="0"/>
              </a:rPr>
              <a:t>игры построены на словах и действиях играющих. В таких играх дети учатся на имеющиеся представления о предметах, углублять знания о них, так как в этих играх требуется использовать приобретённые ранее знания в новых связях, в новых обстоятельствах. 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3284984"/>
            <a:ext cx="2664296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88134" y="5084043"/>
            <a:ext cx="2595711" cy="17304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284984"/>
            <a:ext cx="3240360" cy="1703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3917994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5494" y="0"/>
            <a:ext cx="918335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466730"/>
          </a:xfrm>
        </p:spPr>
        <p:txBody>
          <a:bodyPr>
            <a:normAutofit fontScale="90000"/>
          </a:bodyPr>
          <a:lstStyle/>
          <a:p>
            <a:pPr algn="l"/>
            <a:r>
              <a:rPr lang="ru-RU" sz="3600" b="1" dirty="0">
                <a:solidFill>
                  <a:srgbClr val="FF0000"/>
                </a:solidFill>
              </a:rPr>
              <a:t>Словесные игры можно объединить в четыре основные группы</a:t>
            </a:r>
            <a:r>
              <a:rPr lang="ru-RU" sz="3600" b="1" dirty="0" smtClean="0">
                <a:solidFill>
                  <a:srgbClr val="FF0000"/>
                </a:solidFill>
              </a:rPr>
              <a:t>: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>      </a:t>
            </a:r>
            <a:r>
              <a:rPr lang="ru-RU" sz="2200" b="1" dirty="0" smtClean="0">
                <a:solidFill>
                  <a:srgbClr val="7030A0"/>
                </a:solidFill>
              </a:rPr>
              <a:t>1</a:t>
            </a:r>
            <a:r>
              <a:rPr lang="ru-RU" sz="2200" b="1" dirty="0">
                <a:solidFill>
                  <a:srgbClr val="7030A0"/>
                </a:solidFill>
              </a:rPr>
              <a:t>. Игры, формирующие умение выделять главные признаки предметов, например, </a:t>
            </a:r>
            <a:r>
              <a:rPr lang="ru-RU" sz="2200" b="1" dirty="0" smtClean="0">
                <a:solidFill>
                  <a:srgbClr val="7030A0"/>
                </a:solidFill>
              </a:rPr>
              <a:t>д/и </a:t>
            </a:r>
            <a:r>
              <a:rPr lang="ru-RU" sz="2200" b="1" dirty="0">
                <a:solidFill>
                  <a:srgbClr val="7030A0"/>
                </a:solidFill>
              </a:rPr>
              <a:t>«Отгадай-ка». Дети упражняются в описании предмета по представлению (по темам: транспорт, овощи, фрукты, профессии). В этих играх воспитывается находчивость, сообразительность, выдержка, развивается связная речь</a:t>
            </a:r>
            <a:r>
              <a:rPr lang="ru-RU" sz="2200" b="1" dirty="0" smtClean="0">
                <a:solidFill>
                  <a:srgbClr val="7030A0"/>
                </a:solidFill>
              </a:rPr>
              <a:t>.</a:t>
            </a:r>
            <a:r>
              <a:rPr lang="ru-RU" sz="2200" b="1" dirty="0">
                <a:solidFill>
                  <a:srgbClr val="7030A0"/>
                </a:solidFill>
              </a:rPr>
              <a:t/>
            </a:r>
            <a:br>
              <a:rPr lang="ru-RU" sz="2200" b="1" dirty="0">
                <a:solidFill>
                  <a:srgbClr val="7030A0"/>
                </a:solidFill>
              </a:rPr>
            </a:br>
            <a:r>
              <a:rPr lang="ru-RU" sz="2200" b="1" dirty="0" smtClean="0">
                <a:solidFill>
                  <a:srgbClr val="7030A0"/>
                </a:solidFill>
              </a:rPr>
              <a:t>      2</a:t>
            </a:r>
            <a:r>
              <a:rPr lang="ru-RU" sz="2200" b="1" dirty="0">
                <a:solidFill>
                  <a:srgbClr val="7030A0"/>
                </a:solidFill>
              </a:rPr>
              <a:t>. Игры, для развития умения сравнивать, например, «Кто больше заметит небылиц». В этой игре развивается умение отличать реальное от выдуманного. Еще можно использовать игры «Похож не похож», </a:t>
            </a:r>
            <a:r>
              <a:rPr lang="ru-RU" sz="2200" b="1" dirty="0" smtClean="0">
                <a:solidFill>
                  <a:srgbClr val="7030A0"/>
                </a:solidFill>
              </a:rPr>
              <a:t/>
            </a:r>
            <a:br>
              <a:rPr lang="ru-RU" sz="2200" b="1" dirty="0" smtClean="0">
                <a:solidFill>
                  <a:srgbClr val="7030A0"/>
                </a:solidFill>
              </a:rPr>
            </a:br>
            <a:r>
              <a:rPr lang="ru-RU" sz="2200" b="1" dirty="0" smtClean="0">
                <a:solidFill>
                  <a:srgbClr val="7030A0"/>
                </a:solidFill>
              </a:rPr>
              <a:t>«</a:t>
            </a:r>
            <a:r>
              <a:rPr lang="ru-RU" sz="2200" b="1" dirty="0">
                <a:solidFill>
                  <a:srgbClr val="7030A0"/>
                </a:solidFill>
              </a:rPr>
              <a:t>А если </a:t>
            </a:r>
            <a:r>
              <a:rPr lang="ru-RU" sz="2200" b="1" dirty="0" smtClean="0">
                <a:solidFill>
                  <a:srgbClr val="7030A0"/>
                </a:solidFill>
              </a:rPr>
              <a:t>бы… »</a:t>
            </a:r>
            <a:r>
              <a:rPr lang="ru-RU" sz="2200" b="1" dirty="0">
                <a:solidFill>
                  <a:srgbClr val="7030A0"/>
                </a:solidFill>
              </a:rPr>
              <a:t/>
            </a:r>
            <a:br>
              <a:rPr lang="ru-RU" sz="2200" b="1" dirty="0">
                <a:solidFill>
                  <a:srgbClr val="7030A0"/>
                </a:solidFill>
              </a:rPr>
            </a:br>
            <a:r>
              <a:rPr lang="ru-RU" sz="2200" b="1" dirty="0" smtClean="0">
                <a:solidFill>
                  <a:srgbClr val="7030A0"/>
                </a:solidFill>
              </a:rPr>
              <a:t>      3. </a:t>
            </a:r>
            <a:r>
              <a:rPr lang="ru-RU" sz="2200" b="1" dirty="0">
                <a:solidFill>
                  <a:srgbClr val="7030A0"/>
                </a:solidFill>
              </a:rPr>
              <a:t>Игры, развивающие умение обобщать и классифицировать предметы. Например: «Кому что нужно», «Назови одним словом», «Назови три предмета»: развивается умение классифицировать предметы по определенному признаку, развивается мышление, речь, смекалка</a:t>
            </a:r>
            <a:r>
              <a:rPr lang="ru-RU" sz="2200" b="1" dirty="0" smtClean="0">
                <a:solidFill>
                  <a:srgbClr val="7030A0"/>
                </a:solidFill>
              </a:rPr>
              <a:t>.</a:t>
            </a:r>
            <a:r>
              <a:rPr lang="ru-RU" sz="2200" b="1" dirty="0">
                <a:solidFill>
                  <a:srgbClr val="7030A0"/>
                </a:solidFill>
              </a:rPr>
              <a:t/>
            </a:r>
            <a:br>
              <a:rPr lang="ru-RU" sz="2200" b="1" dirty="0">
                <a:solidFill>
                  <a:srgbClr val="7030A0"/>
                </a:solidFill>
              </a:rPr>
            </a:br>
            <a:r>
              <a:rPr lang="ru-RU" sz="2200" b="1" dirty="0" smtClean="0">
                <a:solidFill>
                  <a:srgbClr val="7030A0"/>
                </a:solidFill>
              </a:rPr>
              <a:t>     4</a:t>
            </a:r>
            <a:r>
              <a:rPr lang="ru-RU" sz="2200" b="1" dirty="0">
                <a:solidFill>
                  <a:srgbClr val="7030A0"/>
                </a:solidFill>
              </a:rPr>
              <a:t>. Игры на внимание, сообразительность, быстроту мышления: д/и «</a:t>
            </a:r>
            <a:r>
              <a:rPr lang="ru-RU" sz="2200" b="1" dirty="0" smtClean="0">
                <a:solidFill>
                  <a:srgbClr val="7030A0"/>
                </a:solidFill>
              </a:rPr>
              <a:t>Испорченный </a:t>
            </a:r>
            <a:r>
              <a:rPr lang="ru-RU" sz="2200" b="1" dirty="0">
                <a:solidFill>
                  <a:srgbClr val="7030A0"/>
                </a:solidFill>
              </a:rPr>
              <a:t>телефон», «Летает – не летает», «Краски», «Черное и белое не называть». В этих играх воспитывается внимание, быстрота мышления, выдержка.</a:t>
            </a:r>
          </a:p>
        </p:txBody>
      </p:sp>
    </p:spTree>
    <p:extLst>
      <p:ext uri="{BB962C8B-B14F-4D97-AF65-F5344CB8AC3E}">
        <p14:creationId xmlns:p14="http://schemas.microsoft.com/office/powerpoint/2010/main" xmlns="" val="34471185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5494" y="0"/>
            <a:ext cx="918335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466730"/>
          </a:xfrm>
        </p:spPr>
        <p:txBody>
          <a:bodyPr>
            <a:normAutofit fontScale="90000"/>
          </a:bodyPr>
          <a:lstStyle/>
          <a:p>
            <a:pPr indent="228600" algn="l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FF0000"/>
                </a:solidFill>
              </a:rPr>
              <a:t>Словесные </a:t>
            </a:r>
            <a:r>
              <a:rPr lang="ru-RU" b="1" dirty="0" smtClean="0">
                <a:solidFill>
                  <a:srgbClr val="FF0000"/>
                </a:solidFill>
              </a:rPr>
              <a:t>дидактические игры: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sz="2800" b="1" i="1" dirty="0" smtClean="0">
                <a:solidFill>
                  <a:srgbClr val="FF0000"/>
                </a:solidFill>
                <a:ea typeface="Calibri"/>
                <a:cs typeface="Times New Roman"/>
              </a:rPr>
              <a:t>«Я </a:t>
            </a:r>
            <a:r>
              <a:rPr lang="ru-RU" sz="2800" b="1" i="1" dirty="0">
                <a:solidFill>
                  <a:srgbClr val="FF0000"/>
                </a:solidFill>
                <a:ea typeface="Calibri"/>
                <a:cs typeface="Times New Roman"/>
              </a:rPr>
              <a:t>знаю пять…»</a:t>
            </a:r>
            <a:r>
              <a:rPr lang="ru-RU" sz="2800" b="1" dirty="0">
                <a:solidFill>
                  <a:srgbClr val="7030A0"/>
                </a:solidFill>
                <a:ea typeface="Calibri"/>
                <a:cs typeface="Times New Roman"/>
              </a:rPr>
              <a:t> - предложите ребенку вспомнить и назвать пять названий игрушек, предметов одежды, обуви, посуды, мебели, овощей, фруктов, </a:t>
            </a:r>
            <a:r>
              <a:rPr lang="ru-RU" sz="2800" b="1" dirty="0" smtClean="0">
                <a:solidFill>
                  <a:srgbClr val="7030A0"/>
                </a:solidFill>
                <a:ea typeface="Calibri"/>
                <a:cs typeface="Times New Roman"/>
              </a:rPr>
              <a:t>животных… </a:t>
            </a:r>
            <a:r>
              <a:rPr lang="ru-RU" sz="2800" b="1" dirty="0">
                <a:solidFill>
                  <a:srgbClr val="7030A0"/>
                </a:solidFill>
                <a:ea typeface="Calibri"/>
                <a:cs typeface="Times New Roman"/>
              </a:rPr>
              <a:t/>
            </a:r>
            <a:br>
              <a:rPr lang="ru-RU" sz="2800" b="1" dirty="0">
                <a:solidFill>
                  <a:srgbClr val="7030A0"/>
                </a:solidFill>
                <a:ea typeface="Calibri"/>
                <a:cs typeface="Times New Roman"/>
              </a:rPr>
            </a:br>
            <a:r>
              <a:rPr lang="ru-RU" sz="2800" b="1" i="1" dirty="0">
                <a:solidFill>
                  <a:srgbClr val="FF0000"/>
                </a:solidFill>
                <a:ea typeface="Calibri"/>
                <a:cs typeface="Times New Roman"/>
              </a:rPr>
              <a:t>«Назови части» </a:t>
            </a:r>
            <a:r>
              <a:rPr lang="ru-RU" sz="2800" b="1" dirty="0">
                <a:solidFill>
                  <a:srgbClr val="7030A0"/>
                </a:solidFill>
                <a:ea typeface="Calibri"/>
                <a:cs typeface="Times New Roman"/>
              </a:rPr>
              <a:t>- вспоминаем и называем части тела (голова, руки, ноги, живот, спина, грудь, части лица (лоб, нос, рот, глаза, щеки, подбородок; для детей 6 лет - ноздри, брови, ресницы, части </a:t>
            </a:r>
            <a:r>
              <a:rPr lang="ru-RU" sz="2800" b="1" dirty="0" smtClean="0">
                <a:solidFill>
                  <a:srgbClr val="7030A0"/>
                </a:solidFill>
                <a:ea typeface="Calibri"/>
                <a:cs typeface="Times New Roman"/>
              </a:rPr>
              <a:t>мебели…)</a:t>
            </a:r>
            <a:br>
              <a:rPr lang="ru-RU" sz="2800" b="1" dirty="0" smtClean="0">
                <a:solidFill>
                  <a:srgbClr val="7030A0"/>
                </a:solidFill>
                <a:ea typeface="Calibri"/>
                <a:cs typeface="Times New Roman"/>
              </a:rPr>
            </a:br>
            <a:r>
              <a:rPr lang="ru-RU" sz="2800" b="1" i="1" dirty="0" smtClean="0">
                <a:solidFill>
                  <a:srgbClr val="FF0000"/>
                </a:solidFill>
                <a:ea typeface="Times New Roman"/>
              </a:rPr>
              <a:t>«Назови </a:t>
            </a:r>
            <a:r>
              <a:rPr lang="ru-RU" sz="2800" b="1" i="1" dirty="0">
                <a:solidFill>
                  <a:srgbClr val="FF0000"/>
                </a:solidFill>
                <a:ea typeface="Times New Roman"/>
              </a:rPr>
              <a:t>одним словом»</a:t>
            </a:r>
            <a:r>
              <a:rPr lang="ru-RU" sz="2800" dirty="0">
                <a:solidFill>
                  <a:srgbClr val="111111"/>
                </a:solidFill>
                <a:ea typeface="Times New Roman"/>
              </a:rPr>
              <a:t> </a:t>
            </a:r>
            <a:r>
              <a:rPr lang="ru-RU" sz="2800" dirty="0">
                <a:solidFill>
                  <a:srgbClr val="7030A0"/>
                </a:solidFill>
                <a:ea typeface="Times New Roman"/>
              </a:rPr>
              <a:t>- </a:t>
            </a:r>
            <a:r>
              <a:rPr lang="ru-RU" sz="2800" b="1" dirty="0">
                <a:solidFill>
                  <a:srgbClr val="7030A0"/>
                </a:solidFill>
                <a:ea typeface="Times New Roman"/>
              </a:rPr>
              <a:t>игра, позволяющая развивать и закреплять способность обобщать. Для младших детей лучше использовать картинки: несколько предметов игрушек, одежды, обуви. Детям постарше можно давать словесные </a:t>
            </a:r>
            <a:r>
              <a:rPr lang="ru-RU" sz="2800" b="1" dirty="0" smtClean="0">
                <a:solidFill>
                  <a:srgbClr val="7030A0"/>
                </a:solidFill>
                <a:ea typeface="Times New Roman"/>
              </a:rPr>
              <a:t>инструкции</a:t>
            </a:r>
            <a:r>
              <a:rPr lang="ru-RU" sz="2800" b="1" dirty="0">
                <a:solidFill>
                  <a:srgbClr val="7030A0"/>
                </a:solidFill>
                <a:ea typeface="Times New Roman"/>
              </a:rPr>
              <a:t>: «Как назвать одним словом- кровать, диван, стол? Комар, пчела, стрекоза - это…?</a:t>
            </a:r>
            <a:r>
              <a:rPr lang="ru-RU" sz="2400" b="1" dirty="0">
                <a:solidFill>
                  <a:srgbClr val="7030A0"/>
                </a:solidFill>
                <a:ea typeface="Times New Roman"/>
              </a:rPr>
              <a:t/>
            </a:r>
            <a:br>
              <a:rPr lang="ru-RU" sz="2400" b="1" dirty="0">
                <a:solidFill>
                  <a:srgbClr val="7030A0"/>
                </a:solidFill>
                <a:ea typeface="Times New Roman"/>
              </a:rPr>
            </a:br>
            <a:endParaRPr lang="ru-RU" sz="28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635286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5494" y="0"/>
            <a:ext cx="918335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4722"/>
          </a:xfrm>
        </p:spPr>
        <p:txBody>
          <a:bodyPr>
            <a:normAutofit fontScale="90000"/>
          </a:bodyPr>
          <a:lstStyle/>
          <a:p>
            <a:pPr indent="228600" algn="l">
              <a:lnSpc>
                <a:spcPct val="115000"/>
              </a:lnSpc>
              <a:spcAft>
                <a:spcPts val="0"/>
              </a:spcAft>
            </a:pPr>
            <a:r>
              <a:rPr lang="ru-RU" sz="2700" b="1" i="1" dirty="0">
                <a:solidFill>
                  <a:srgbClr val="FF0000"/>
                </a:solidFill>
                <a:ea typeface="Times New Roman"/>
              </a:rPr>
              <a:t>«Скажи наоборот</a:t>
            </a:r>
            <a:r>
              <a:rPr lang="ru-RU" sz="2700" b="1" i="1" dirty="0" smtClean="0">
                <a:solidFill>
                  <a:srgbClr val="FF0000"/>
                </a:solidFill>
                <a:ea typeface="Times New Roman"/>
              </a:rPr>
              <a:t>» </a:t>
            </a:r>
            <a:r>
              <a:rPr lang="ru-RU" sz="2700" dirty="0" smtClean="0">
                <a:solidFill>
                  <a:srgbClr val="111111"/>
                </a:solidFill>
                <a:ea typeface="Times New Roman"/>
              </a:rPr>
              <a:t>- </a:t>
            </a:r>
            <a:r>
              <a:rPr lang="ru-RU" sz="2700" b="1" dirty="0">
                <a:solidFill>
                  <a:srgbClr val="7030A0"/>
                </a:solidFill>
                <a:ea typeface="Times New Roman"/>
              </a:rPr>
              <a:t>учим ребенка подбирать слова - антонимы и образовывать пары: друг - враг, тишина - шум, легкий - тяжелый, длинный -короткий, далеко - близко, весело - грустно.</a:t>
            </a:r>
            <a:br>
              <a:rPr lang="ru-RU" sz="2700" b="1" dirty="0">
                <a:solidFill>
                  <a:srgbClr val="7030A0"/>
                </a:solidFill>
                <a:ea typeface="Times New Roman"/>
              </a:rPr>
            </a:br>
            <a:r>
              <a:rPr lang="ru-RU" sz="2800" b="1" i="1" dirty="0">
                <a:solidFill>
                  <a:srgbClr val="FF0000"/>
                </a:solidFill>
                <a:ea typeface="Times New Roman"/>
              </a:rPr>
              <a:t>«Кто что делает?»</a:t>
            </a:r>
            <a:r>
              <a:rPr lang="ru-RU" sz="2800" dirty="0">
                <a:solidFill>
                  <a:srgbClr val="111111"/>
                </a:solidFill>
                <a:ea typeface="Times New Roman"/>
              </a:rPr>
              <a:t> </a:t>
            </a:r>
            <a:r>
              <a:rPr lang="ru-RU" sz="2800" b="1" dirty="0">
                <a:solidFill>
                  <a:srgbClr val="7030A0"/>
                </a:solidFill>
                <a:ea typeface="Times New Roman"/>
              </a:rPr>
              <a:t>- развиваем глагольный словарь. Малышам можно задавать вопросы по картинкам: </a:t>
            </a:r>
            <a:r>
              <a:rPr lang="ru-RU" sz="2800" b="1" i="1" dirty="0">
                <a:solidFill>
                  <a:srgbClr val="7030A0"/>
                </a:solidFill>
                <a:ea typeface="Times New Roman"/>
              </a:rPr>
              <a:t>«Что делает птичка?»</a:t>
            </a:r>
            <a:r>
              <a:rPr lang="ru-RU" sz="2800" b="1" dirty="0">
                <a:solidFill>
                  <a:srgbClr val="7030A0"/>
                </a:solidFill>
                <a:ea typeface="Times New Roman"/>
              </a:rPr>
              <a:t> </a:t>
            </a:r>
            <a:r>
              <a:rPr lang="ru-RU" sz="2800" b="1" i="1" dirty="0">
                <a:solidFill>
                  <a:srgbClr val="7030A0"/>
                </a:solidFill>
                <a:ea typeface="Times New Roman"/>
              </a:rPr>
              <a:t>(сидит, летит, поет)</a:t>
            </a:r>
            <a:r>
              <a:rPr lang="ru-RU" sz="2800" b="1" dirty="0">
                <a:solidFill>
                  <a:srgbClr val="7030A0"/>
                </a:solidFill>
                <a:ea typeface="Times New Roman"/>
              </a:rPr>
              <a:t>. Для детей 5-6 лет предлагаются инструкции без зрительной опоры, но чтобы облегчить задание, предлагайте ребенку образец: </a:t>
            </a:r>
            <a:r>
              <a:rPr lang="ru-RU" sz="2800" b="1" i="1" dirty="0">
                <a:solidFill>
                  <a:srgbClr val="7030A0"/>
                </a:solidFill>
                <a:ea typeface="Times New Roman"/>
              </a:rPr>
              <a:t>«Заяц скачет, прячется, грызет. А что делает рыба?»</a:t>
            </a:r>
            <a:r>
              <a:rPr lang="ru-RU" sz="2800" b="1" dirty="0">
                <a:solidFill>
                  <a:srgbClr val="7030A0"/>
                </a:solidFill>
                <a:ea typeface="Times New Roman"/>
              </a:rPr>
              <a:t> (</a:t>
            </a:r>
            <a:r>
              <a:rPr lang="ru-RU" sz="2800" b="1" i="1" dirty="0">
                <a:solidFill>
                  <a:srgbClr val="7030A0"/>
                </a:solidFill>
                <a:ea typeface="Times New Roman"/>
              </a:rPr>
              <a:t>«Как подают голоса животные?»</a:t>
            </a:r>
            <a:r>
              <a:rPr lang="ru-RU" sz="2800" b="1" dirty="0">
                <a:solidFill>
                  <a:srgbClr val="7030A0"/>
                </a:solidFill>
                <a:ea typeface="Times New Roman"/>
              </a:rPr>
              <a:t>). Так же предложите ребенку вспомнить, какие трудовые действия совершают представители разных профессий.</a:t>
            </a:r>
            <a:r>
              <a:rPr lang="ru-RU" sz="2400" b="1" dirty="0">
                <a:solidFill>
                  <a:srgbClr val="7030A0"/>
                </a:solidFill>
                <a:ea typeface="Times New Roman"/>
              </a:rPr>
              <a:t/>
            </a:r>
            <a:br>
              <a:rPr lang="ru-RU" sz="2400" b="1" dirty="0">
                <a:solidFill>
                  <a:srgbClr val="7030A0"/>
                </a:solidFill>
                <a:ea typeface="Times New Roman"/>
              </a:rPr>
            </a:br>
            <a:endParaRPr lang="ru-RU" sz="25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409524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5494" y="0"/>
            <a:ext cx="918335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50706"/>
          </a:xfrm>
        </p:spPr>
        <p:txBody>
          <a:bodyPr>
            <a:normAutofit fontScale="90000"/>
          </a:bodyPr>
          <a:lstStyle/>
          <a:p>
            <a:pPr algn="l"/>
            <a:r>
              <a:rPr lang="ru-RU" b="1" dirty="0">
                <a:solidFill>
                  <a:srgbClr val="FF0000"/>
                </a:solidFill>
              </a:rPr>
              <a:t>Методическая рекомендация</a:t>
            </a: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b="1" i="1" dirty="0">
                <a:solidFill>
                  <a:srgbClr val="FF0000"/>
                </a:solidFill>
              </a:rPr>
              <a:t>«Как правильно организовать и провести дидактическую игру»</a:t>
            </a:r>
            <a:r>
              <a:rPr lang="ru-RU" sz="2800" dirty="0">
                <a:solidFill>
                  <a:srgbClr val="000000"/>
                </a:solidFill>
              </a:rPr>
              <a:t/>
            </a:r>
            <a:br>
              <a:rPr lang="ru-RU" sz="2800" dirty="0">
                <a:solidFill>
                  <a:srgbClr val="000000"/>
                </a:solidFill>
              </a:rPr>
            </a:br>
            <a:r>
              <a:rPr lang="ru-RU" sz="4000" b="1" dirty="0">
                <a:solidFill>
                  <a:srgbClr val="7030A0"/>
                </a:solidFill>
              </a:rPr>
              <a:t>Организация дидактических игр педагогом осуществляется в трех основных направлениях:</a:t>
            </a:r>
            <a:r>
              <a:rPr lang="ru-RU" sz="4000" dirty="0">
                <a:solidFill>
                  <a:srgbClr val="7030A0"/>
                </a:solidFill>
              </a:rPr>
              <a:t/>
            </a:r>
            <a:br>
              <a:rPr lang="ru-RU" sz="4000" dirty="0">
                <a:solidFill>
                  <a:srgbClr val="7030A0"/>
                </a:solidFill>
              </a:rPr>
            </a:br>
            <a:r>
              <a:rPr lang="ru-RU" sz="4000" dirty="0" smtClean="0">
                <a:solidFill>
                  <a:srgbClr val="7030A0"/>
                </a:solidFill>
              </a:rPr>
              <a:t>- </a:t>
            </a:r>
            <a:r>
              <a:rPr lang="ru-RU" sz="4000" b="1" i="1" dirty="0" smtClean="0">
                <a:solidFill>
                  <a:srgbClr val="7030A0"/>
                </a:solidFill>
              </a:rPr>
              <a:t>подготовка </a:t>
            </a:r>
            <a:r>
              <a:rPr lang="ru-RU" sz="4000" b="1" i="1" dirty="0">
                <a:solidFill>
                  <a:srgbClr val="7030A0"/>
                </a:solidFill>
              </a:rPr>
              <a:t>к проведению дидактической игры,</a:t>
            </a:r>
            <a:r>
              <a:rPr lang="ru-RU" sz="4000" dirty="0">
                <a:solidFill>
                  <a:srgbClr val="7030A0"/>
                </a:solidFill>
              </a:rPr>
              <a:t/>
            </a:r>
            <a:br>
              <a:rPr lang="ru-RU" sz="4000" dirty="0">
                <a:solidFill>
                  <a:srgbClr val="7030A0"/>
                </a:solidFill>
              </a:rPr>
            </a:br>
            <a:r>
              <a:rPr lang="ru-RU" sz="4000" dirty="0" smtClean="0">
                <a:solidFill>
                  <a:srgbClr val="7030A0"/>
                </a:solidFill>
              </a:rPr>
              <a:t>- </a:t>
            </a:r>
            <a:r>
              <a:rPr lang="ru-RU" sz="4000" b="1" i="1" dirty="0" smtClean="0">
                <a:solidFill>
                  <a:srgbClr val="7030A0"/>
                </a:solidFill>
              </a:rPr>
              <a:t>проведение </a:t>
            </a:r>
            <a:r>
              <a:rPr lang="ru-RU" sz="4000" b="1" i="1" dirty="0">
                <a:solidFill>
                  <a:srgbClr val="7030A0"/>
                </a:solidFill>
              </a:rPr>
              <a:t>дидактической игры,</a:t>
            </a:r>
            <a:r>
              <a:rPr lang="ru-RU" sz="4000" dirty="0">
                <a:solidFill>
                  <a:srgbClr val="7030A0"/>
                </a:solidFill>
              </a:rPr>
              <a:t/>
            </a:r>
            <a:br>
              <a:rPr lang="ru-RU" sz="4000" dirty="0">
                <a:solidFill>
                  <a:srgbClr val="7030A0"/>
                </a:solidFill>
              </a:rPr>
            </a:br>
            <a:r>
              <a:rPr lang="ru-RU" sz="4000" dirty="0" smtClean="0">
                <a:solidFill>
                  <a:srgbClr val="7030A0"/>
                </a:solidFill>
              </a:rPr>
              <a:t>- </a:t>
            </a:r>
            <a:r>
              <a:rPr lang="ru-RU" sz="4000" b="1" i="1" dirty="0" smtClean="0">
                <a:solidFill>
                  <a:srgbClr val="7030A0"/>
                </a:solidFill>
              </a:rPr>
              <a:t>анализ </a:t>
            </a:r>
            <a:r>
              <a:rPr lang="ru-RU" sz="4000" b="1" i="1" dirty="0">
                <a:solidFill>
                  <a:srgbClr val="7030A0"/>
                </a:solidFill>
              </a:rPr>
              <a:t>дидактической игры.</a:t>
            </a:r>
            <a:r>
              <a:rPr lang="ru-RU" sz="4000" dirty="0">
                <a:solidFill>
                  <a:srgbClr val="7030A0"/>
                </a:solidFill>
              </a:rPr>
              <a:t/>
            </a:r>
            <a:br>
              <a:rPr lang="ru-RU" sz="4000" dirty="0">
                <a:solidFill>
                  <a:srgbClr val="7030A0"/>
                </a:solidFill>
              </a:rPr>
            </a:b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33231033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9357" y="-8674"/>
            <a:ext cx="918335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4722"/>
          </a:xfrm>
        </p:spPr>
        <p:txBody>
          <a:bodyPr>
            <a:noAutofit/>
          </a:bodyPr>
          <a:lstStyle/>
          <a:p>
            <a:pPr algn="l"/>
            <a:r>
              <a:rPr lang="ru-RU" sz="4000" b="1" dirty="0">
                <a:solidFill>
                  <a:srgbClr val="FF0000"/>
                </a:solidFill>
              </a:rPr>
              <a:t>В подготовку к проведению дидактической игры входят:</a:t>
            </a:r>
            <a:r>
              <a:rPr lang="ru-RU" sz="4000" dirty="0">
                <a:solidFill>
                  <a:srgbClr val="000000"/>
                </a:solidFill>
              </a:rPr>
              <a:t/>
            </a:r>
            <a:br>
              <a:rPr lang="ru-RU" sz="4000" dirty="0">
                <a:solidFill>
                  <a:srgbClr val="000000"/>
                </a:solidFill>
              </a:rPr>
            </a:br>
            <a:r>
              <a:rPr lang="ru-RU" sz="2800" b="1" dirty="0" smtClean="0">
                <a:solidFill>
                  <a:srgbClr val="7030A0"/>
                </a:solidFill>
              </a:rPr>
              <a:t>- отбор </a:t>
            </a:r>
            <a:r>
              <a:rPr lang="ru-RU" sz="2800" b="1" dirty="0">
                <a:solidFill>
                  <a:srgbClr val="7030A0"/>
                </a:solidFill>
              </a:rPr>
              <a:t>игры в соответствии с задачами воспитания и обучения;</a:t>
            </a:r>
            <a:br>
              <a:rPr lang="ru-RU" sz="2800" b="1" dirty="0">
                <a:solidFill>
                  <a:srgbClr val="7030A0"/>
                </a:solidFill>
              </a:rPr>
            </a:br>
            <a:r>
              <a:rPr lang="ru-RU" sz="2800" b="1" dirty="0" smtClean="0">
                <a:solidFill>
                  <a:srgbClr val="7030A0"/>
                </a:solidFill>
              </a:rPr>
              <a:t>- определение </a:t>
            </a:r>
            <a:r>
              <a:rPr lang="ru-RU" sz="2800" b="1" dirty="0">
                <a:solidFill>
                  <a:srgbClr val="7030A0"/>
                </a:solidFill>
              </a:rPr>
              <a:t>наиболее удобного времени проведения дидактической игры;</a:t>
            </a:r>
            <a:br>
              <a:rPr lang="ru-RU" sz="2800" b="1" dirty="0">
                <a:solidFill>
                  <a:srgbClr val="7030A0"/>
                </a:solidFill>
              </a:rPr>
            </a:br>
            <a:r>
              <a:rPr lang="ru-RU" sz="2800" b="1" dirty="0" smtClean="0">
                <a:solidFill>
                  <a:srgbClr val="7030A0"/>
                </a:solidFill>
              </a:rPr>
              <a:t>- выбор </a:t>
            </a:r>
            <a:r>
              <a:rPr lang="ru-RU" sz="2800" b="1" dirty="0">
                <a:solidFill>
                  <a:srgbClr val="7030A0"/>
                </a:solidFill>
              </a:rPr>
              <a:t>места для игры, где дети могут спокойно играть, не мешать другим;</a:t>
            </a:r>
            <a:br>
              <a:rPr lang="ru-RU" sz="2800" b="1" dirty="0">
                <a:solidFill>
                  <a:srgbClr val="7030A0"/>
                </a:solidFill>
              </a:rPr>
            </a:br>
            <a:r>
              <a:rPr lang="ru-RU" sz="2800" b="1" dirty="0" smtClean="0">
                <a:solidFill>
                  <a:srgbClr val="7030A0"/>
                </a:solidFill>
              </a:rPr>
              <a:t>- подготовка </a:t>
            </a:r>
            <a:r>
              <a:rPr lang="ru-RU" sz="2800" b="1" dirty="0">
                <a:solidFill>
                  <a:srgbClr val="7030A0"/>
                </a:solidFill>
              </a:rPr>
              <a:t>необходимого дидактического материала для выбранной игры</a:t>
            </a:r>
            <a:r>
              <a:rPr lang="ru-RU" sz="2800" b="1" dirty="0" smtClean="0">
                <a:solidFill>
                  <a:srgbClr val="7030A0"/>
                </a:solidFill>
              </a:rPr>
              <a:t>;</a:t>
            </a:r>
            <a:r>
              <a:rPr lang="ru-RU" sz="2800" b="1" dirty="0">
                <a:solidFill>
                  <a:srgbClr val="7030A0"/>
                </a:solidFill>
              </a:rPr>
              <a:t/>
            </a:r>
            <a:br>
              <a:rPr lang="ru-RU" sz="2800" b="1" dirty="0">
                <a:solidFill>
                  <a:srgbClr val="7030A0"/>
                </a:solidFill>
              </a:rPr>
            </a:br>
            <a:r>
              <a:rPr lang="ru-RU" sz="2800" b="1" dirty="0" smtClean="0">
                <a:solidFill>
                  <a:srgbClr val="7030A0"/>
                </a:solidFill>
              </a:rPr>
              <a:t>- подготовка </a:t>
            </a:r>
            <a:r>
              <a:rPr lang="ru-RU" sz="2800" b="1" dirty="0">
                <a:solidFill>
                  <a:srgbClr val="7030A0"/>
                </a:solidFill>
              </a:rPr>
              <a:t>к игре детей: </a:t>
            </a:r>
            <a:r>
              <a:rPr lang="ru-RU" sz="2800" b="1" dirty="0" smtClean="0">
                <a:solidFill>
                  <a:srgbClr val="7030A0"/>
                </a:solidFill>
              </a:rPr>
              <a:t>обогащение словаря детей новыми  понятиями, знаниями</a:t>
            </a:r>
            <a:r>
              <a:rPr lang="ru-RU" sz="2800" b="1" dirty="0">
                <a:solidFill>
                  <a:srgbClr val="7030A0"/>
                </a:solidFill>
              </a:rPr>
              <a:t>, представлениями о предметах, необходимыми для решения игровой задачи.</a:t>
            </a:r>
            <a:br>
              <a:rPr lang="ru-RU" sz="2800" b="1" dirty="0">
                <a:solidFill>
                  <a:srgbClr val="7030A0"/>
                </a:solidFill>
              </a:rPr>
            </a:br>
            <a:endParaRPr lang="ru-RU" sz="28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848911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5494" y="0"/>
            <a:ext cx="918335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386610"/>
          </a:xfrm>
        </p:spPr>
        <p:txBody>
          <a:bodyPr>
            <a:normAutofit/>
          </a:bodyPr>
          <a:lstStyle/>
          <a:p>
            <a:r>
              <a:rPr lang="ru-RU" sz="4800" b="1" i="1" dirty="0" smtClean="0">
                <a:solidFill>
                  <a:srgbClr val="7030A0"/>
                </a:solidFill>
              </a:rPr>
              <a:t>СПАСИБО ЗА ВНИМАНИЕ</a:t>
            </a:r>
            <a:endParaRPr lang="ru-RU" sz="4800" b="1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283506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9357" y="-99392"/>
            <a:ext cx="918335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-171400"/>
            <a:ext cx="7524328" cy="1008112"/>
          </a:xfrm>
        </p:spPr>
        <p:txBody>
          <a:bodyPr>
            <a:normAutofit/>
          </a:bodyPr>
          <a:lstStyle/>
          <a:p>
            <a:pPr algn="r"/>
            <a:r>
              <a:rPr lang="ru-RU" sz="2400" b="1" i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«Скажи </a:t>
            </a:r>
            <a:r>
              <a:rPr lang="ru-RU" sz="2400" b="1" i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что-нибудь. Я хочу тебя </a:t>
            </a:r>
            <a:r>
              <a:rPr lang="ru-RU" sz="2400" b="1" i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увидеть»</a:t>
            </a:r>
            <a:r>
              <a:rPr lang="ru-RU" sz="2400" b="1" i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ru-RU" sz="2400" b="1" i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2400" b="1" i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Сократ</a:t>
            </a:r>
            <a:endParaRPr lang="ru-RU" sz="24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764704"/>
            <a:ext cx="8352928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b="1" i="1" dirty="0" smtClean="0">
                <a:solidFill>
                  <a:srgbClr val="7030A0"/>
                </a:solidFill>
                <a:latin typeface="Times New Roman"/>
                <a:ea typeface="Times New Roman"/>
                <a:cs typeface="Times New Roman"/>
              </a:rPr>
              <a:t>             </a:t>
            </a:r>
            <a:r>
              <a:rPr lang="ru-RU" sz="2400" b="1" i="1" dirty="0" smtClean="0">
                <a:solidFill>
                  <a:srgbClr val="7030A0"/>
                </a:solidFill>
                <a:latin typeface="+mj-lt"/>
                <a:ea typeface="Times New Roman"/>
                <a:cs typeface="Times New Roman"/>
              </a:rPr>
              <a:t>Во </a:t>
            </a:r>
            <a:r>
              <a:rPr lang="ru-RU" sz="2400" b="1" i="1" dirty="0">
                <a:solidFill>
                  <a:srgbClr val="7030A0"/>
                </a:solidFill>
                <a:latin typeface="+mj-lt"/>
                <a:ea typeface="Times New Roman"/>
                <a:cs typeface="Times New Roman"/>
              </a:rPr>
              <a:t>все времена огромное внимание уделялось развитию речи. Мысли о необходимости развития речи у детей содержатся в трудах многих известных педагогов, писателей, философов, таких как Сократ и Платон, К. Д. Ушинский, В.В. Виноградов и другие. И сейчас </a:t>
            </a:r>
            <a:r>
              <a:rPr lang="ru-RU" sz="2400" b="1" i="1" dirty="0" smtClean="0">
                <a:solidFill>
                  <a:srgbClr val="7030A0"/>
                </a:solidFill>
                <a:latin typeface="+mj-lt"/>
                <a:ea typeface="Times New Roman"/>
                <a:cs typeface="Times New Roman"/>
              </a:rPr>
              <a:t> </a:t>
            </a:r>
            <a:r>
              <a:rPr lang="ru-RU" sz="2400" b="1" i="1" dirty="0">
                <a:solidFill>
                  <a:srgbClr val="7030A0"/>
                </a:solidFill>
                <a:latin typeface="+mj-lt"/>
                <a:ea typeface="Times New Roman"/>
                <a:cs typeface="Times New Roman"/>
              </a:rPr>
              <a:t>проблема развития речи у детей </a:t>
            </a:r>
            <a:r>
              <a:rPr lang="ru-RU" sz="2400" b="1" i="1" dirty="0" smtClean="0">
                <a:solidFill>
                  <a:srgbClr val="7030A0"/>
                </a:solidFill>
                <a:latin typeface="+mj-lt"/>
                <a:ea typeface="Times New Roman"/>
                <a:cs typeface="Times New Roman"/>
              </a:rPr>
              <a:t> </a:t>
            </a:r>
            <a:r>
              <a:rPr lang="ru-RU" sz="2400" b="1" i="1" dirty="0">
                <a:solidFill>
                  <a:srgbClr val="7030A0"/>
                </a:solidFill>
                <a:latin typeface="+mj-lt"/>
                <a:ea typeface="Times New Roman"/>
                <a:cs typeface="Times New Roman"/>
              </a:rPr>
              <a:t>остаётся </a:t>
            </a:r>
            <a:r>
              <a:rPr lang="ru-RU" sz="2400" b="1" i="1" dirty="0" smtClean="0">
                <a:solidFill>
                  <a:srgbClr val="7030A0"/>
                </a:solidFill>
                <a:latin typeface="+mj-lt"/>
                <a:ea typeface="Times New Roman"/>
                <a:cs typeface="Times New Roman"/>
              </a:rPr>
              <a:t>актуальной</a:t>
            </a:r>
            <a:r>
              <a:rPr lang="ru-RU" sz="2400" b="1" dirty="0" smtClean="0">
                <a:solidFill>
                  <a:srgbClr val="7030A0"/>
                </a:solidFill>
                <a:latin typeface="+mj-lt"/>
                <a:ea typeface="Times New Roman"/>
                <a:cs typeface="Times New Roman"/>
              </a:rPr>
              <a:t>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b="1" i="1" dirty="0" smtClean="0">
                <a:solidFill>
                  <a:srgbClr val="7030A0"/>
                </a:solidFill>
                <a:latin typeface="+mj-lt"/>
                <a:ea typeface="Calibri"/>
                <a:cs typeface="Times New Roman"/>
              </a:rPr>
              <a:t>     </a:t>
            </a:r>
            <a:r>
              <a:rPr lang="ru-RU" sz="2400" b="1" i="1" dirty="0" smtClean="0">
                <a:solidFill>
                  <a:srgbClr val="7030A0"/>
                </a:solidFill>
                <a:latin typeface="+mj-lt"/>
                <a:ea typeface="Calibri"/>
                <a:cs typeface="Times New Roman" pitchFamily="18" charset="0"/>
              </a:rPr>
              <a:t>Обследование </a:t>
            </a:r>
            <a:r>
              <a:rPr lang="ru-RU" sz="2400" b="1" i="1" dirty="0">
                <a:solidFill>
                  <a:srgbClr val="7030A0"/>
                </a:solidFill>
                <a:latin typeface="+mj-lt"/>
                <a:ea typeface="Calibri"/>
                <a:cs typeface="Times New Roman" pitchFamily="18" charset="0"/>
              </a:rPr>
              <a:t>речи детей </a:t>
            </a:r>
            <a:r>
              <a:rPr lang="ru-RU" sz="2400" b="1" i="1" dirty="0" smtClean="0">
                <a:solidFill>
                  <a:srgbClr val="7030A0"/>
                </a:solidFill>
                <a:latin typeface="+mj-lt"/>
                <a:ea typeface="Calibri"/>
                <a:cs typeface="Times New Roman" pitchFamily="18" charset="0"/>
              </a:rPr>
              <a:t> выявило  </a:t>
            </a:r>
            <a:r>
              <a:rPr lang="ru-RU" sz="2400" b="1" i="1" dirty="0">
                <a:solidFill>
                  <a:srgbClr val="7030A0"/>
                </a:solidFill>
                <a:latin typeface="+mj-lt"/>
                <a:ea typeface="Calibri"/>
                <a:cs typeface="Times New Roman" pitchFamily="18" charset="0"/>
              </a:rPr>
              <a:t>недостаточное количество обобщающих слов (овощи, мебель, одежда и т.д.). Дети называют небольшое количество слов в каждой группе предметов: некоторые дети называют два-три наименования овощей, а назвать насекомых, </a:t>
            </a:r>
            <a:r>
              <a:rPr lang="ru-RU" sz="2400" b="1" i="1" dirty="0" smtClean="0">
                <a:solidFill>
                  <a:srgbClr val="7030A0"/>
                </a:solidFill>
                <a:latin typeface="+mj-lt"/>
                <a:ea typeface="Calibri"/>
                <a:cs typeface="Times New Roman" pitchFamily="18" charset="0"/>
              </a:rPr>
              <a:t>рыб, деревья </a:t>
            </a:r>
            <a:r>
              <a:rPr lang="ru-RU" sz="2400" b="1" i="1" dirty="0">
                <a:solidFill>
                  <a:srgbClr val="7030A0"/>
                </a:solidFill>
                <a:latin typeface="+mj-lt"/>
                <a:ea typeface="Calibri"/>
                <a:cs typeface="Times New Roman" pitchFamily="18" charset="0"/>
              </a:rPr>
              <a:t>затрудняются. П</a:t>
            </a:r>
            <a:r>
              <a:rPr lang="ru-RU" sz="2400" b="1" i="1" dirty="0" smtClean="0">
                <a:solidFill>
                  <a:srgbClr val="7030A0"/>
                </a:solidFill>
                <a:latin typeface="+mj-lt"/>
                <a:ea typeface="Calibri"/>
                <a:cs typeface="Times New Roman" pitchFamily="18" charset="0"/>
              </a:rPr>
              <a:t>рактика показывает, </a:t>
            </a:r>
            <a:r>
              <a:rPr lang="ru-RU" sz="2400" b="1" i="1" dirty="0">
                <a:solidFill>
                  <a:srgbClr val="7030A0"/>
                </a:solidFill>
                <a:latin typeface="+mj-lt"/>
                <a:ea typeface="Calibri"/>
                <a:cs typeface="Times New Roman" pitchFamily="18" charset="0"/>
              </a:rPr>
              <a:t>что словарь дошкольника обогащается преимущественно в процессе игры.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sz="2400" b="1" dirty="0">
              <a:solidFill>
                <a:srgbClr val="7030A0"/>
              </a:solidFill>
              <a:latin typeface="+mj-lt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625809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5494" y="0"/>
            <a:ext cx="918335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79296" cy="5746650"/>
          </a:xfrm>
        </p:spPr>
        <p:txBody>
          <a:bodyPr>
            <a:normAutofit/>
          </a:bodyPr>
          <a:lstStyle/>
          <a:p>
            <a:pPr algn="l"/>
            <a:r>
              <a:rPr lang="ru-RU" b="1" dirty="0">
                <a:solidFill>
                  <a:srgbClr val="FF0000"/>
                </a:solidFill>
                <a:cs typeface="Times New Roman" pitchFamily="18" charset="0"/>
              </a:rPr>
              <a:t>Проблемы:</a:t>
            </a:r>
            <a:r>
              <a:rPr lang="ru-RU" sz="2800" b="1" dirty="0">
                <a:solidFill>
                  <a:srgbClr val="7030A0"/>
                </a:solidFill>
                <a:cs typeface="Times New Roman" pitchFamily="18" charset="0"/>
              </a:rPr>
              <a:t/>
            </a:r>
            <a:br>
              <a:rPr lang="ru-RU" sz="2800" b="1" dirty="0">
                <a:solidFill>
                  <a:srgbClr val="7030A0"/>
                </a:solidFill>
                <a:cs typeface="Times New Roman" pitchFamily="18" charset="0"/>
              </a:rPr>
            </a:br>
            <a:r>
              <a:rPr lang="ru-RU" sz="2800" b="1" dirty="0">
                <a:solidFill>
                  <a:srgbClr val="7030A0"/>
                </a:solidFill>
                <a:cs typeface="Times New Roman" pitchFamily="18" charset="0"/>
              </a:rPr>
              <a:t>• односложная, состоящая из простых предложений</a:t>
            </a:r>
            <a:br>
              <a:rPr lang="ru-RU" sz="2800" b="1" dirty="0">
                <a:solidFill>
                  <a:srgbClr val="7030A0"/>
                </a:solidFill>
                <a:cs typeface="Times New Roman" pitchFamily="18" charset="0"/>
              </a:rPr>
            </a:br>
            <a:r>
              <a:rPr lang="ru-RU" sz="2800" b="1" dirty="0">
                <a:solidFill>
                  <a:srgbClr val="7030A0"/>
                </a:solidFill>
                <a:cs typeface="Times New Roman" pitchFamily="18" charset="0"/>
              </a:rPr>
              <a:t>речь;</a:t>
            </a:r>
            <a:br>
              <a:rPr lang="ru-RU" sz="2800" b="1" dirty="0">
                <a:solidFill>
                  <a:srgbClr val="7030A0"/>
                </a:solidFill>
                <a:cs typeface="Times New Roman" pitchFamily="18" charset="0"/>
              </a:rPr>
            </a:br>
            <a:r>
              <a:rPr lang="ru-RU" sz="2800" b="1" dirty="0">
                <a:solidFill>
                  <a:srgbClr val="7030A0"/>
                </a:solidFill>
                <a:cs typeface="Times New Roman" pitchFamily="18" charset="0"/>
              </a:rPr>
              <a:t>• несформированность грамматического строя речи ;</a:t>
            </a:r>
            <a:br>
              <a:rPr lang="ru-RU" sz="2800" b="1" dirty="0">
                <a:solidFill>
                  <a:srgbClr val="7030A0"/>
                </a:solidFill>
                <a:cs typeface="Times New Roman" pitchFamily="18" charset="0"/>
              </a:rPr>
            </a:br>
            <a:r>
              <a:rPr lang="ru-RU" sz="2800" b="1" dirty="0">
                <a:solidFill>
                  <a:srgbClr val="7030A0"/>
                </a:solidFill>
                <a:cs typeface="Times New Roman" pitchFamily="18" charset="0"/>
              </a:rPr>
              <a:t>• нарушение звукопроизношения;</a:t>
            </a:r>
            <a:br>
              <a:rPr lang="ru-RU" sz="2800" b="1" dirty="0">
                <a:solidFill>
                  <a:srgbClr val="7030A0"/>
                </a:solidFill>
                <a:cs typeface="Times New Roman" pitchFamily="18" charset="0"/>
              </a:rPr>
            </a:br>
            <a:r>
              <a:rPr lang="ru-RU" sz="2800" b="1" dirty="0">
                <a:solidFill>
                  <a:srgbClr val="7030A0"/>
                </a:solidFill>
                <a:cs typeface="Times New Roman" pitchFamily="18" charset="0"/>
              </a:rPr>
              <a:t>• бедная диалогическая речь;</a:t>
            </a:r>
            <a:br>
              <a:rPr lang="ru-RU" sz="2800" b="1" dirty="0">
                <a:solidFill>
                  <a:srgbClr val="7030A0"/>
                </a:solidFill>
                <a:cs typeface="Times New Roman" pitchFamily="18" charset="0"/>
              </a:rPr>
            </a:br>
            <a:r>
              <a:rPr lang="ru-RU" sz="2800" b="1" dirty="0">
                <a:solidFill>
                  <a:srgbClr val="7030A0"/>
                </a:solidFill>
                <a:cs typeface="Times New Roman" pitchFamily="18" charset="0"/>
              </a:rPr>
              <a:t>• трудности в построении монологов;</a:t>
            </a:r>
            <a:br>
              <a:rPr lang="ru-RU" sz="2800" b="1" dirty="0">
                <a:solidFill>
                  <a:srgbClr val="7030A0"/>
                </a:solidFill>
                <a:cs typeface="Times New Roman" pitchFamily="18" charset="0"/>
              </a:rPr>
            </a:br>
            <a:r>
              <a:rPr lang="ru-RU" sz="2800" b="1" dirty="0">
                <a:solidFill>
                  <a:srgbClr val="7030A0"/>
                </a:solidFill>
                <a:cs typeface="Times New Roman" pitchFamily="18" charset="0"/>
              </a:rPr>
              <a:t>• отсутствие логического обоснования своих</a:t>
            </a:r>
            <a:br>
              <a:rPr lang="ru-RU" sz="2800" b="1" dirty="0">
                <a:solidFill>
                  <a:srgbClr val="7030A0"/>
                </a:solidFill>
                <a:cs typeface="Times New Roman" pitchFamily="18" charset="0"/>
              </a:rPr>
            </a:br>
            <a:r>
              <a:rPr lang="ru-RU" sz="2800" b="1" dirty="0">
                <a:solidFill>
                  <a:srgbClr val="7030A0"/>
                </a:solidFill>
                <a:cs typeface="Times New Roman" pitchFamily="18" charset="0"/>
              </a:rPr>
              <a:t>утверждений и выводов;</a:t>
            </a:r>
            <a:br>
              <a:rPr lang="ru-RU" sz="2800" b="1" dirty="0">
                <a:solidFill>
                  <a:srgbClr val="7030A0"/>
                </a:solidFill>
                <a:cs typeface="Times New Roman" pitchFamily="18" charset="0"/>
              </a:rPr>
            </a:br>
            <a:r>
              <a:rPr lang="ru-RU" sz="2800" b="1" dirty="0">
                <a:solidFill>
                  <a:srgbClr val="7030A0"/>
                </a:solidFill>
                <a:cs typeface="Times New Roman" pitchFamily="18" charset="0"/>
              </a:rPr>
              <a:t>• отсутствие навыков культуры речи;</a:t>
            </a:r>
            <a:br>
              <a:rPr lang="ru-RU" sz="2800" b="1" dirty="0">
                <a:solidFill>
                  <a:srgbClr val="7030A0"/>
                </a:solidFill>
                <a:cs typeface="Times New Roman" pitchFamily="18" charset="0"/>
              </a:rPr>
            </a:br>
            <a:r>
              <a:rPr lang="ru-RU" sz="2800" b="1" dirty="0">
                <a:solidFill>
                  <a:srgbClr val="7030A0"/>
                </a:solidFill>
                <a:cs typeface="Times New Roman" pitchFamily="18" charset="0"/>
              </a:rPr>
              <a:t>• плохая дикция.</a:t>
            </a:r>
          </a:p>
        </p:txBody>
      </p:sp>
    </p:spTree>
    <p:extLst>
      <p:ext uri="{BB962C8B-B14F-4D97-AF65-F5344CB8AC3E}">
        <p14:creationId xmlns:p14="http://schemas.microsoft.com/office/powerpoint/2010/main" xmlns="" val="41014722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5494" y="0"/>
            <a:ext cx="918335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507288" cy="6858000"/>
          </a:xfrm>
        </p:spPr>
        <p:txBody>
          <a:bodyPr>
            <a:normAutofit fontScale="90000"/>
          </a:bodyPr>
          <a:lstStyle/>
          <a:p>
            <a:pPr algn="l"/>
            <a:r>
              <a:rPr lang="ru-RU" sz="49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 такое дидактическая игра?</a:t>
            </a:r>
            <a:r>
              <a:rPr lang="ru-RU" sz="2000" b="1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>
                <a:solidFill>
                  <a:srgbClr val="7030A0"/>
                </a:solidFill>
                <a:cs typeface="Times New Roman" pitchFamily="18" charset="0"/>
              </a:rPr>
              <a:t>• Дидактическая игра – такая деятельность, смысл и цель</a:t>
            </a:r>
            <a:br>
              <a:rPr lang="ru-RU" sz="3100" b="1" dirty="0">
                <a:solidFill>
                  <a:srgbClr val="7030A0"/>
                </a:solidFill>
                <a:cs typeface="Times New Roman" pitchFamily="18" charset="0"/>
              </a:rPr>
            </a:br>
            <a:r>
              <a:rPr lang="ru-RU" sz="3100" b="1" dirty="0">
                <a:solidFill>
                  <a:srgbClr val="7030A0"/>
                </a:solidFill>
                <a:cs typeface="Times New Roman" pitchFamily="18" charset="0"/>
              </a:rPr>
              <a:t>которой дать детям определенные знания и навыки,</a:t>
            </a:r>
            <a:br>
              <a:rPr lang="ru-RU" sz="3100" b="1" dirty="0">
                <a:solidFill>
                  <a:srgbClr val="7030A0"/>
                </a:solidFill>
                <a:cs typeface="Times New Roman" pitchFamily="18" charset="0"/>
              </a:rPr>
            </a:br>
            <a:r>
              <a:rPr lang="ru-RU" sz="3100" b="1" dirty="0">
                <a:solidFill>
                  <a:srgbClr val="7030A0"/>
                </a:solidFill>
                <a:cs typeface="Times New Roman" pitchFamily="18" charset="0"/>
              </a:rPr>
              <a:t>развитие умственных способностей.</a:t>
            </a:r>
            <a:br>
              <a:rPr lang="ru-RU" sz="3100" b="1" dirty="0">
                <a:solidFill>
                  <a:srgbClr val="7030A0"/>
                </a:solidFill>
                <a:cs typeface="Times New Roman" pitchFamily="18" charset="0"/>
              </a:rPr>
            </a:br>
            <a:r>
              <a:rPr lang="ru-RU" sz="3100" b="1" dirty="0">
                <a:solidFill>
                  <a:srgbClr val="7030A0"/>
                </a:solidFill>
                <a:cs typeface="Times New Roman" pitchFamily="18" charset="0"/>
              </a:rPr>
              <a:t>• Дидактическая игра - это одно из средств обучения детей</a:t>
            </a:r>
            <a:br>
              <a:rPr lang="ru-RU" sz="3100" b="1" dirty="0">
                <a:solidFill>
                  <a:srgbClr val="7030A0"/>
                </a:solidFill>
                <a:cs typeface="Times New Roman" pitchFamily="18" charset="0"/>
              </a:rPr>
            </a:br>
            <a:r>
              <a:rPr lang="ru-RU" sz="3100" b="1" dirty="0">
                <a:solidFill>
                  <a:srgbClr val="7030A0"/>
                </a:solidFill>
                <a:cs typeface="Times New Roman" pitchFamily="18" charset="0"/>
              </a:rPr>
              <a:t>дошкольного возраста. Она дает возможность осуществлять</a:t>
            </a:r>
            <a:br>
              <a:rPr lang="ru-RU" sz="3100" b="1" dirty="0">
                <a:solidFill>
                  <a:srgbClr val="7030A0"/>
                </a:solidFill>
                <a:cs typeface="Times New Roman" pitchFamily="18" charset="0"/>
              </a:rPr>
            </a:br>
            <a:r>
              <a:rPr lang="ru-RU" sz="3100" b="1" dirty="0">
                <a:solidFill>
                  <a:srgbClr val="7030A0"/>
                </a:solidFill>
                <a:cs typeface="Times New Roman" pitchFamily="18" charset="0"/>
              </a:rPr>
              <a:t>задачи воспитания и обучения через доступную и</a:t>
            </a:r>
            <a:br>
              <a:rPr lang="ru-RU" sz="3100" b="1" dirty="0">
                <a:solidFill>
                  <a:srgbClr val="7030A0"/>
                </a:solidFill>
                <a:cs typeface="Times New Roman" pitchFamily="18" charset="0"/>
              </a:rPr>
            </a:br>
            <a:r>
              <a:rPr lang="ru-RU" sz="3100" b="1" dirty="0">
                <a:solidFill>
                  <a:srgbClr val="7030A0"/>
                </a:solidFill>
                <a:cs typeface="Times New Roman" pitchFamily="18" charset="0"/>
              </a:rPr>
              <a:t>привлекательную для детей форму деятельности.</a:t>
            </a:r>
            <a:br>
              <a:rPr lang="ru-RU" sz="3100" b="1" dirty="0">
                <a:solidFill>
                  <a:srgbClr val="7030A0"/>
                </a:solidFill>
                <a:cs typeface="Times New Roman" pitchFamily="18" charset="0"/>
              </a:rPr>
            </a:br>
            <a:r>
              <a:rPr lang="ru-RU" sz="3100" b="1" dirty="0">
                <a:solidFill>
                  <a:srgbClr val="7030A0"/>
                </a:solidFill>
                <a:cs typeface="Times New Roman" pitchFamily="18" charset="0"/>
              </a:rPr>
              <a:t>• Дидактическая игра – это специально созданная </a:t>
            </a:r>
            <a:r>
              <a:rPr lang="ru-RU" sz="3100" b="1" dirty="0" smtClean="0">
                <a:solidFill>
                  <a:srgbClr val="7030A0"/>
                </a:solidFill>
                <a:cs typeface="Times New Roman" pitchFamily="18" charset="0"/>
              </a:rPr>
              <a:t>игра, выполняющая </a:t>
            </a:r>
            <a:r>
              <a:rPr lang="ru-RU" sz="3100" b="1" dirty="0">
                <a:solidFill>
                  <a:srgbClr val="7030A0"/>
                </a:solidFill>
                <a:cs typeface="Times New Roman" pitchFamily="18" charset="0"/>
              </a:rPr>
              <a:t>определенную дидактическую </a:t>
            </a:r>
            <a:r>
              <a:rPr lang="ru-RU" sz="3100" b="1" dirty="0" smtClean="0">
                <a:solidFill>
                  <a:srgbClr val="7030A0"/>
                </a:solidFill>
                <a:cs typeface="Times New Roman" pitchFamily="18" charset="0"/>
              </a:rPr>
              <a:t>задачу, скрытую </a:t>
            </a:r>
            <a:r>
              <a:rPr lang="ru-RU" sz="3100" b="1" dirty="0">
                <a:solidFill>
                  <a:srgbClr val="7030A0"/>
                </a:solidFill>
                <a:cs typeface="Times New Roman" pitchFamily="18" charset="0"/>
              </a:rPr>
              <a:t>от ребёнка в игровой ситуации за </a:t>
            </a:r>
            <a:r>
              <a:rPr lang="ru-RU" sz="3100" b="1" dirty="0" smtClean="0">
                <a:solidFill>
                  <a:srgbClr val="7030A0"/>
                </a:solidFill>
                <a:cs typeface="Times New Roman" pitchFamily="18" charset="0"/>
              </a:rPr>
              <a:t>игровыми действиями</a:t>
            </a:r>
            <a:r>
              <a:rPr lang="ru-RU" sz="3100" b="1" dirty="0">
                <a:solidFill>
                  <a:srgbClr val="7030A0"/>
                </a:solidFill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4035011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5494" y="0"/>
            <a:ext cx="918335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298378"/>
          </a:xfrm>
        </p:spPr>
        <p:txBody>
          <a:bodyPr>
            <a:normAutofit/>
          </a:bodyPr>
          <a:lstStyle/>
          <a:p>
            <a:pPr algn="l"/>
            <a:r>
              <a:rPr lang="ru-RU" b="1" dirty="0">
                <a:solidFill>
                  <a:srgbClr val="FF0000"/>
                </a:solidFill>
                <a:cs typeface="Times New Roman" pitchFamily="18" charset="0"/>
              </a:rPr>
              <a:t>Игры с предметами</a:t>
            </a:r>
            <a:r>
              <a:rPr lang="ru-RU" sz="2000" b="1" dirty="0">
                <a:solidFill>
                  <a:srgbClr val="333333"/>
                </a:solidFill>
                <a:cs typeface="Times New Roman" pitchFamily="18" charset="0"/>
              </a:rPr>
              <a:t/>
            </a:r>
            <a:br>
              <a:rPr lang="ru-RU" sz="2000" b="1" dirty="0">
                <a:solidFill>
                  <a:srgbClr val="333333"/>
                </a:solidFill>
                <a:cs typeface="Times New Roman" pitchFamily="18" charset="0"/>
              </a:rPr>
            </a:br>
            <a:r>
              <a:rPr lang="ru-RU" sz="2800" b="1" dirty="0">
                <a:solidFill>
                  <a:srgbClr val="7030A0"/>
                </a:solidFill>
                <a:cs typeface="Times New Roman" pitchFamily="18" charset="0"/>
              </a:rPr>
              <a:t>Игры с предметами – здесь используются игрушки,</a:t>
            </a:r>
            <a:br>
              <a:rPr lang="ru-RU" sz="2800" b="1" dirty="0">
                <a:solidFill>
                  <a:srgbClr val="7030A0"/>
                </a:solidFill>
                <a:cs typeface="Times New Roman" pitchFamily="18" charset="0"/>
              </a:rPr>
            </a:br>
            <a:r>
              <a:rPr lang="ru-RU" sz="2800" b="1" dirty="0">
                <a:solidFill>
                  <a:srgbClr val="7030A0"/>
                </a:solidFill>
                <a:cs typeface="Times New Roman" pitchFamily="18" charset="0"/>
              </a:rPr>
              <a:t>любые подручные предметы.</a:t>
            </a:r>
            <a:br>
              <a:rPr lang="ru-RU" sz="2800" b="1" dirty="0">
                <a:solidFill>
                  <a:srgbClr val="7030A0"/>
                </a:solidFill>
                <a:cs typeface="Times New Roman" pitchFamily="18" charset="0"/>
              </a:rPr>
            </a:br>
            <a:r>
              <a:rPr lang="ru-RU" sz="2800" b="1" dirty="0">
                <a:solidFill>
                  <a:srgbClr val="7030A0"/>
                </a:solidFill>
                <a:cs typeface="Times New Roman" pitchFamily="18" charset="0"/>
              </a:rPr>
              <a:t>Цель – научить ребенка связывать слово с</a:t>
            </a:r>
            <a:br>
              <a:rPr lang="ru-RU" sz="2800" b="1" dirty="0">
                <a:solidFill>
                  <a:srgbClr val="7030A0"/>
                </a:solidFill>
                <a:cs typeface="Times New Roman" pitchFamily="18" charset="0"/>
              </a:rPr>
            </a:br>
            <a:r>
              <a:rPr lang="ru-RU" sz="2800" b="1" dirty="0">
                <a:solidFill>
                  <a:srgbClr val="7030A0"/>
                </a:solidFill>
                <a:cs typeface="Times New Roman" pitchFamily="18" charset="0"/>
              </a:rPr>
              <a:t>определенным объектом, показать (и рассказать),</a:t>
            </a:r>
            <a:br>
              <a:rPr lang="ru-RU" sz="2800" b="1" dirty="0">
                <a:solidFill>
                  <a:srgbClr val="7030A0"/>
                </a:solidFill>
                <a:cs typeface="Times New Roman" pitchFamily="18" charset="0"/>
              </a:rPr>
            </a:br>
            <a:r>
              <a:rPr lang="ru-RU" sz="2800" b="1" dirty="0">
                <a:solidFill>
                  <a:srgbClr val="7030A0"/>
                </a:solidFill>
                <a:cs typeface="Times New Roman" pitchFamily="18" charset="0"/>
              </a:rPr>
              <a:t>какие функции он может выполнять.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3717032"/>
            <a:ext cx="3810000" cy="277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717032"/>
            <a:ext cx="2669282" cy="2669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9102270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5494" y="0"/>
            <a:ext cx="918335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pPr algn="l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«Дочки – матери»</a:t>
            </a:r>
            <a:r>
              <a:rPr lang="ru-RU" sz="2000" b="1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5856" y="4005064"/>
            <a:ext cx="3333751" cy="2595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049460"/>
            <a:ext cx="3112458" cy="281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55079" y="1049461"/>
            <a:ext cx="3847435" cy="281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2452380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5494" y="0"/>
            <a:ext cx="918335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pPr algn="l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«Волшебный мешочек»</a:t>
            </a:r>
            <a:r>
              <a:rPr lang="ru-RU" sz="2000" b="1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960313"/>
            <a:ext cx="2808312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03694" y="4005064"/>
            <a:ext cx="3024336" cy="25527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15614" y="960313"/>
            <a:ext cx="2908714" cy="2828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0380017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5494" y="0"/>
            <a:ext cx="918335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pPr algn="l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Игры с природным материалом</a:t>
            </a:r>
            <a:r>
              <a:rPr lang="ru-RU" sz="2000" b="1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96752"/>
            <a:ext cx="3596366" cy="22456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25572" y="1196752"/>
            <a:ext cx="3034619" cy="22456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733846"/>
            <a:ext cx="3240360" cy="24290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2405985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7484" y="-12125"/>
            <a:ext cx="918335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363272" cy="2132856"/>
          </a:xfrm>
        </p:spPr>
        <p:txBody>
          <a:bodyPr>
            <a:normAutofit/>
          </a:bodyPr>
          <a:lstStyle/>
          <a:p>
            <a:pPr algn="l"/>
            <a:r>
              <a:rPr lang="ru-RU" sz="2000" dirty="0"/>
              <a:t>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Настольные игры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– проводятся с использованием специально</a:t>
            </a:r>
            <a:b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отпечатанного материала, картинок, надписей, схем</a:t>
            </a:r>
            <a:r>
              <a:rPr lang="ru-RU" sz="2000" dirty="0"/>
              <a:t>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31840" y="4793550"/>
            <a:ext cx="1362463" cy="19780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1482" b="11576"/>
          <a:stretch/>
        </p:blipFill>
        <p:spPr bwMode="auto">
          <a:xfrm>
            <a:off x="5868144" y="2091753"/>
            <a:ext cx="3150460" cy="2424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23835" y="2105871"/>
            <a:ext cx="1944216" cy="2514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2055852"/>
            <a:ext cx="2321695" cy="36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793550"/>
            <a:ext cx="2495550" cy="183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53837408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</TotalTime>
  <Words>233</Words>
  <Application>Microsoft Office PowerPoint</Application>
  <PresentationFormat>Экран (4:3)</PresentationFormat>
  <Paragraphs>22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«Скажи что-нибудь. Я хочу тебя увидеть» Сократ</vt:lpstr>
      <vt:lpstr>Проблемы: • односложная, состоящая из простых предложений речь; • несформированность грамматического строя речи ; • нарушение звукопроизношения; • бедная диалогическая речь; • трудности в построении монологов; • отсутствие логического обоснования своих утверждений и выводов; • отсутствие навыков культуры речи; • плохая дикция.</vt:lpstr>
      <vt:lpstr>Что такое дидактическая игра? • Дидактическая игра – такая деятельность, смысл и цель которой дать детям определенные знания и навыки, развитие умственных способностей. • Дидактическая игра - это одно из средств обучения детей дошкольного возраста. Она дает возможность осуществлять задачи воспитания и обучения через доступную и привлекательную для детей форму деятельности. • Дидактическая игра – это специально созданная игра, выполняющая определенную дидактическую задачу, скрытую от ребёнка в игровой ситуации за игровыми действиями.</vt:lpstr>
      <vt:lpstr>Игры с предметами Игры с предметами – здесь используются игрушки, любые подручные предметы. Цель – научить ребенка связывать слово с определенным объектом, показать (и рассказать), какие функции он может выполнять.</vt:lpstr>
      <vt:lpstr>«Дочки – матери» </vt:lpstr>
      <vt:lpstr>«Волшебный мешочек» </vt:lpstr>
      <vt:lpstr>Игры с природным материалом </vt:lpstr>
      <vt:lpstr> Настольные игры – проводятся с использованием специально отпечатанного материала, картинок, надписей, схем.</vt:lpstr>
      <vt:lpstr>Словесные игры – не использует других инструментов, кроме речи.  Словесные игры построены на словах и действиях играющих. В таких играх дети учатся на имеющиеся представления о предметах, углублять знания о них, так как в этих играх требуется использовать приобретённые ранее знания в новых связях, в новых обстоятельствах. </vt:lpstr>
      <vt:lpstr>Словесные игры можно объединить в четыре основные группы:       1. Игры, формирующие умение выделять главные признаки предметов, например, д/и «Отгадай-ка». Дети упражняются в описании предмета по представлению (по темам: транспорт, овощи, фрукты, профессии). В этих играх воспитывается находчивость, сообразительность, выдержка, развивается связная речь.       2. Игры, для развития умения сравнивать, например, «Кто больше заметит небылиц». В этой игре развивается умение отличать реальное от выдуманного. Еще можно использовать игры «Похож не похож»,  «А если бы… »       3. Игры, развивающие умение обобщать и классифицировать предметы. Например: «Кому что нужно», «Назови одним словом», «Назови три предмета»: развивается умение классифицировать предметы по определенному признаку, развивается мышление, речь, смекалка.      4. Игры на внимание, сообразительность, быстроту мышления: д/и «Испорченный телефон», «Летает – не летает», «Краски», «Черное и белое не называть». В этих играх воспитывается внимание, быстрота мышления, выдержка.</vt:lpstr>
      <vt:lpstr>Словесные дидактические игры: «Я знаю пять…» - предложите ребенку вспомнить и назвать пять названий игрушек, предметов одежды, обуви, посуды, мебели, овощей, фруктов, животных…  «Назови части» - вспоминаем и называем части тела (голова, руки, ноги, живот, спина, грудь, части лица (лоб, нос, рот, глаза, щеки, подбородок; для детей 6 лет - ноздри, брови, ресницы, части мебели…) «Назови одним словом» - игра, позволяющая развивать и закреплять способность обобщать. Для младших детей лучше использовать картинки: несколько предметов игрушек, одежды, обуви. Детям постарше можно давать словесные инструкции: «Как назвать одним словом- кровать, диван, стол? Комар, пчела, стрекоза - это…? </vt:lpstr>
      <vt:lpstr>«Скажи наоборот» - учим ребенка подбирать слова - антонимы и образовывать пары: друг - враг, тишина - шум, легкий - тяжелый, длинный -короткий, далеко - близко, весело - грустно. «Кто что делает?» - развиваем глагольный словарь. Малышам можно задавать вопросы по картинкам: «Что делает птичка?» (сидит, летит, поет). Для детей 5-6 лет предлагаются инструкции без зрительной опоры, но чтобы облегчить задание, предлагайте ребенку образец: «Заяц скачет, прячется, грызет. А что делает рыба?» («Как подают голоса животные?»). Так же предложите ребенку вспомнить, какие трудовые действия совершают представители разных профессий. </vt:lpstr>
      <vt:lpstr>Методическая рекомендация «Как правильно организовать и провести дидактическую игру» Организация дидактических игр педагогом осуществляется в трех основных направлениях: - подготовка к проведению дидактической игры, - проведение дидактической игры, - анализ дидактической игры.  </vt:lpstr>
      <vt:lpstr>В подготовку к проведению дидактической игры входят: - отбор игры в соответствии с задачами воспитания и обучения; - определение наиболее удобного времени проведения дидактической игры; - выбор места для игры, где дети могут спокойно играть, не мешать другим; - подготовка необходимого дидактического материала для выбранной игры; - подготовка к игре детей: обогащение словаря детей новыми  понятиями, знаниями, представлениями о предметах, необходимыми для решения игровой задачи. </vt:lpstr>
      <vt:lpstr>СПАСИБО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Lenie</dc:creator>
  <cp:lastModifiedBy>1</cp:lastModifiedBy>
  <cp:revision>15</cp:revision>
  <dcterms:created xsi:type="dcterms:W3CDTF">2023-06-05T13:29:37Z</dcterms:created>
  <dcterms:modified xsi:type="dcterms:W3CDTF">2025-03-04T11:01:27Z</dcterms:modified>
</cp:coreProperties>
</file>